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9" r:id="rId1"/>
  </p:sldMasterIdLst>
  <p:notesMasterIdLst>
    <p:notesMasterId r:id="rId89"/>
  </p:notesMasterIdLst>
  <p:sldIdLst>
    <p:sldId id="937" r:id="rId2"/>
    <p:sldId id="376" r:id="rId3"/>
    <p:sldId id="355" r:id="rId4"/>
    <p:sldId id="356" r:id="rId5"/>
    <p:sldId id="357" r:id="rId6"/>
    <p:sldId id="358" r:id="rId7"/>
    <p:sldId id="359" r:id="rId8"/>
    <p:sldId id="360" r:id="rId9"/>
    <p:sldId id="362" r:id="rId10"/>
    <p:sldId id="373" r:id="rId11"/>
    <p:sldId id="375" r:id="rId12"/>
    <p:sldId id="372" r:id="rId13"/>
    <p:sldId id="361" r:id="rId14"/>
    <p:sldId id="363" r:id="rId15"/>
    <p:sldId id="364" r:id="rId16"/>
    <p:sldId id="340" r:id="rId17"/>
    <p:sldId id="330" r:id="rId18"/>
    <p:sldId id="331" r:id="rId19"/>
    <p:sldId id="332" r:id="rId20"/>
    <p:sldId id="329" r:id="rId21"/>
    <p:sldId id="374" r:id="rId22"/>
    <p:sldId id="333" r:id="rId23"/>
    <p:sldId id="334" r:id="rId24"/>
    <p:sldId id="335" r:id="rId25"/>
    <p:sldId id="336" r:id="rId26"/>
    <p:sldId id="337" r:id="rId27"/>
    <p:sldId id="338" r:id="rId28"/>
    <p:sldId id="354" r:id="rId29"/>
    <p:sldId id="341" r:id="rId30"/>
    <p:sldId id="266" r:id="rId31"/>
    <p:sldId id="377" r:id="rId32"/>
    <p:sldId id="812" r:id="rId33"/>
    <p:sldId id="813" r:id="rId34"/>
    <p:sldId id="371" r:id="rId35"/>
    <p:sldId id="368" r:id="rId36"/>
    <p:sldId id="369" r:id="rId37"/>
    <p:sldId id="934" r:id="rId38"/>
    <p:sldId id="935" r:id="rId39"/>
    <p:sldId id="936" r:id="rId40"/>
    <p:sldId id="270" r:id="rId41"/>
    <p:sldId id="271" r:id="rId42"/>
    <p:sldId id="272" r:id="rId43"/>
    <p:sldId id="342" r:id="rId44"/>
    <p:sldId id="343" r:id="rId45"/>
    <p:sldId id="344" r:id="rId46"/>
    <p:sldId id="345" r:id="rId47"/>
    <p:sldId id="36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274" r:id="rId56"/>
    <p:sldId id="275" r:id="rId57"/>
    <p:sldId id="353" r:id="rId58"/>
    <p:sldId id="938" r:id="rId59"/>
    <p:sldId id="367" r:id="rId60"/>
    <p:sldId id="818" r:id="rId61"/>
    <p:sldId id="276" r:id="rId62"/>
    <p:sldId id="366" r:id="rId63"/>
    <p:sldId id="277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7" r:id="rId72"/>
    <p:sldId id="289" r:id="rId73"/>
    <p:sldId id="290" r:id="rId74"/>
    <p:sldId id="291" r:id="rId75"/>
    <p:sldId id="293" r:id="rId76"/>
    <p:sldId id="292" r:id="rId77"/>
    <p:sldId id="294" r:id="rId78"/>
    <p:sldId id="295" r:id="rId79"/>
    <p:sldId id="296" r:id="rId80"/>
    <p:sldId id="297" r:id="rId81"/>
    <p:sldId id="298" r:id="rId82"/>
    <p:sldId id="299" r:id="rId83"/>
    <p:sldId id="300" r:id="rId84"/>
    <p:sldId id="301" r:id="rId85"/>
    <p:sldId id="302" r:id="rId86"/>
    <p:sldId id="303" r:id="rId87"/>
    <p:sldId id="304" r:id="rId8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2CB057-AA12-4A98-AC80-BA81036F07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96296-A708-4B4A-9FF1-EA77214265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2364EDD-14D4-4B04-B721-AAC120AC13D7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2E526B8-81B4-45F2-9E38-44EA6841E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3625ACC-66CA-428F-8542-810A69862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62E69-575D-456B-BF09-684F1641AE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8BB8B-65D5-4A18-B278-39F4D03ED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3F7C72D-B700-441F-A77A-926286430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CC8A7-F1D0-473C-84FD-105667464A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3871-3556-4E86-AE1B-8D000B51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47590-ADF6-4C91-8235-D089F157F80D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7780-99FE-4FBC-92B0-7D1043D6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70ED1-0BAC-43EC-AB56-D4582DA0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54F52-2F20-4D64-9A5C-3C0572853F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87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46645-0CE6-46BE-9019-05A84B27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91CC8-2E12-40EF-8C73-53BFD79457DD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021A-DEBC-4D77-B7F4-D0A9A5C3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45FF7-62C7-41FC-B197-7D8773B0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59CDD-98C3-4B6E-938C-C258F0D98E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06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DF631-504E-4E85-90DE-31A780153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EF233-6DC3-4E0B-9F3D-86FA374CA9DF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59D16-612C-4909-93C5-8ECCD41C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9AAC-4872-4C84-ACE7-66FA672A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E4DA2-FE2B-4F41-A45F-F85FF98A76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42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5A33-3F20-484A-9AF7-719755BA6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A1E16-AE2B-48EF-A563-E34BA01EB31A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4BC3-2EEC-49AD-857E-FE9798AC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93E11-70F3-4941-B691-F09E3D4A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88B8A-F973-44C4-8BCC-D8660E685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1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9C57-AF0C-4798-9A1E-75B2A29F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0F4C2-D9DD-476D-BAA0-8406C021B2B0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DE51A-AF87-4AD0-8B82-E508D655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C3AB7-47BE-46EB-9877-A208C5CC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DB349-3655-4790-834F-138AF04280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974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AC2984-122C-4EAB-A8D1-346DD0D2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92B3B-1286-4509-B3B5-55671084C22F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11581D0-067A-445B-AF3A-BD25B740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52442B-B4C4-432D-AEA8-6BCA8C77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D8DD3-1E35-4CB3-87D2-D5EDC6FCDE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71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87C442-7610-45DD-8899-BEC64B4B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EEB04-70D6-4829-9446-67B402A77BF2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8FA7B2-F597-404B-94EE-26E6BCC5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CA70C04-DEC0-4FFC-8DC2-74BA6F40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26D29-63CE-417B-9BC8-399A421D06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23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3793DCD-56F9-4CF3-B6BC-00B9D13C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99EC-B8FF-4AAB-99E4-2945767A7BFC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CDCD5-2F7E-46E4-8461-98284554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9021A0-BDD1-4221-9CE4-1194A21D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16E6B-5B42-4C1B-8078-56593FC288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193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79D4A-A65B-4FA5-B051-E58A4D1E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B5C60-BF0F-426E-A03D-38DDBE58101F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CDA983B-5CA2-417C-8FC1-89C3DE3B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7E6A1E-D7D0-4C24-9CB8-45597B0D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4BBFF-C988-425E-A4C2-D36AF5697F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25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4153F47-76AA-410E-8A3A-A0EF27F0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7953B-19E7-4520-8FA9-E1C3F1B27D1E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E029F9-45B5-4006-B2B1-31100B2A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A29C9A-C67A-4E6E-A7E1-BBA5F0DF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0F39B-BCC7-47BB-84AE-13751F5773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4453530-F28B-40B7-8672-182E5BF45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5A54D-01A3-4499-AE02-95245541726E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68C0F8-4791-4ADB-933A-2615C15C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5F3D89-1626-4646-ADF2-4C43638B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B8D73-FFD6-4A2F-A298-595BF35B13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38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7EC7733-C64B-4449-B59D-F619935BCC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F9FEF11-DD48-408A-9D61-3C287D6601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081B2-4096-4F88-991A-B3328533F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1843C72-7FDD-4D69-AACD-FAE8832861B2}" type="datetimeFigureOut">
              <a:rPr lang="en-US"/>
              <a:pPr>
                <a:defRPr/>
              </a:pPr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58CA-1415-465A-A283-FF38D5DCE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A6197-82AF-408B-A69A-09193D7FE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BA043A1-2576-47DC-BD1E-9D279720FB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2d3.us/visual-intro-to-machine-learning-part-2/" TargetMode="External"/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vas3k.com/blog/machine_learning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hfIUstzHs9A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boxcar2d.com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67B134-8BA3-438F-8267-EBF1919C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39" y="873580"/>
            <a:ext cx="11241087" cy="3128405"/>
          </a:xfrm>
        </p:spPr>
        <p:txBody>
          <a:bodyPr/>
          <a:lstStyle/>
          <a:p>
            <a:pPr eaLnBrk="1" hangingPunct="1"/>
            <a:r>
              <a:rPr lang="en-US" altLang="en-US" sz="6600" dirty="0"/>
              <a:t>Artificial Intelligence for Games</a:t>
            </a:r>
            <a:br>
              <a:rPr lang="en-US" altLang="en-US" sz="6600" dirty="0"/>
            </a:br>
            <a:br>
              <a:rPr lang="en-US" altLang="en-US" sz="2000" dirty="0"/>
            </a:br>
            <a:r>
              <a:rPr lang="en-US" altLang="en-US" sz="3200" dirty="0"/>
              <a:t>Week 10 – Direct Learning 1</a:t>
            </a:r>
            <a:br>
              <a:rPr lang="en-US" altLang="en-US" sz="3200" dirty="0"/>
            </a:br>
            <a:r>
              <a:rPr lang="en-US" altLang="en-US" sz="3200" dirty="0"/>
              <a:t>Steve Rabin</a:t>
            </a:r>
            <a:endParaRPr lang="en-US" altLang="en-US" dirty="0"/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6D75091-AAA9-418A-82C8-749633C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971" y="5720638"/>
            <a:ext cx="10248021" cy="527567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+mj-lt"/>
              </a:rPr>
              <a:t>TAs: Jian Kai </a:t>
            </a:r>
            <a:r>
              <a:rPr lang="en-US" altLang="en-US" sz="2000" dirty="0" err="1">
                <a:latin typeface="+mj-lt"/>
              </a:rPr>
              <a:t>Phua</a:t>
            </a:r>
            <a:r>
              <a:rPr lang="en-US" altLang="en-US" sz="2000" dirty="0">
                <a:latin typeface="+mj-lt"/>
              </a:rPr>
              <a:t>, Brandon Hsu, Zak Stephenson, Keaton Sullivan, John Tseng, Andrew </a:t>
            </a:r>
            <a:r>
              <a:rPr lang="en-US" altLang="en-US" sz="2000" dirty="0" err="1">
                <a:latin typeface="+mj-lt"/>
              </a:rPr>
              <a:t>Roulst</a:t>
            </a:r>
            <a:endParaRPr lang="en-US" alt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29F44BB-4A14-596F-E2C7-D23E2200456F}"/>
              </a:ext>
            </a:extLst>
          </p:cNvPr>
          <p:cNvSpPr txBox="1">
            <a:spLocks/>
          </p:cNvSpPr>
          <p:nvPr/>
        </p:nvSpPr>
        <p:spPr bwMode="auto">
          <a:xfrm>
            <a:off x="1322708" y="5010129"/>
            <a:ext cx="9500547" cy="75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eaLnBrk="1" hangingPunct="1"/>
            <a:r>
              <a:rPr lang="en-US" altLang="en-US" sz="1400" dirty="0">
                <a:latin typeface="+mj-lt"/>
              </a:rPr>
              <a:t>For help on projects, email everyone (select and copy this string from the start of any class PowerPoint):</a:t>
            </a:r>
          </a:p>
          <a:p>
            <a:pPr defTabSz="914377" eaLnBrk="1" hangingPunct="1"/>
            <a:r>
              <a:rPr lang="en-US" altLang="en-US" sz="1400" dirty="0">
                <a:latin typeface="+mj-lt"/>
              </a:rPr>
              <a:t>steve.rabin@gmail.com, </a:t>
            </a:r>
            <a:r>
              <a:rPr lang="en-US" sz="1400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  <a:endParaRPr lang="en-US" alt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71739D5D-EEE0-46F7-B04F-A0BE050D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E1B6483-D2A3-4708-9E4D-E66B67225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2292" name="Picture 2" descr="Image result for fake hybrid animal">
            <a:extLst>
              <a:ext uri="{FF2B5EF4-FFF2-40B4-BE49-F238E27FC236}">
                <a16:creationId xmlns:a16="http://schemas.microsoft.com/office/drawing/2014/main" id="{46DF350E-D7CC-468D-9564-B626F2E2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2051050"/>
            <a:ext cx="8474075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9B34254D-A33E-4EF7-A1BA-DC66E88C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5" name="Picture 2" descr="Image result for animal hybrid">
            <a:extLst>
              <a:ext uri="{FF2B5EF4-FFF2-40B4-BE49-F238E27FC236}">
                <a16:creationId xmlns:a16="http://schemas.microsoft.com/office/drawing/2014/main" id="{DB42946D-F6EC-409F-A168-40E05A8E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2008188"/>
            <a:ext cx="804545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99CAC255-B301-466E-9A44-51CBD6AA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791AD9E5-1FE1-45D2-BC0A-7FE6F769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4340" name="Picture 2" descr="Image result for fake hybrid animal">
            <a:extLst>
              <a:ext uri="{FF2B5EF4-FFF2-40B4-BE49-F238E27FC236}">
                <a16:creationId xmlns:a16="http://schemas.microsoft.com/office/drawing/2014/main" id="{1D1D8C80-5698-4404-A4B5-07228956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1825625"/>
            <a:ext cx="4606925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9DB6D98-6978-49E3-8078-439785F6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3" name="Picture 6" descr="Image result for animal hybrids">
            <a:extLst>
              <a:ext uri="{FF2B5EF4-FFF2-40B4-BE49-F238E27FC236}">
                <a16:creationId xmlns:a16="http://schemas.microsoft.com/office/drawing/2014/main" id="{B230E64B-1FA9-4F58-847B-C976A6ED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824038"/>
            <a:ext cx="791210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872F9D2E-FBE5-4E8F-BC98-50D1CDB4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387" name="Picture 4" descr="Related image">
            <a:extLst>
              <a:ext uri="{FF2B5EF4-FFF2-40B4-BE49-F238E27FC236}">
                <a16:creationId xmlns:a16="http://schemas.microsoft.com/office/drawing/2014/main" id="{91752231-4945-4C47-89D0-C3AF6E7CF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820863"/>
            <a:ext cx="8181975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0A12C04B-26A7-4F86-A55C-2727DFCD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1" name="Picture 2" descr="Related image">
            <a:extLst>
              <a:ext uri="{FF2B5EF4-FFF2-40B4-BE49-F238E27FC236}">
                <a16:creationId xmlns:a16="http://schemas.microsoft.com/office/drawing/2014/main" id="{9030F1CA-BE4B-4E58-9254-46712E57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2054225"/>
            <a:ext cx="7381875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F6A6-2848-4B8A-AF0B-79D0C25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and Unsupervised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FD327-B4B4-4C54-A1A0-A4DF20C64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AE10-5630-4423-9303-F28BE4CF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7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Unsupervised Learning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interesting things about the data (clusters)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459" name="Straight Arrow Connector 2">
            <a:extLst>
              <a:ext uri="{FF2B5EF4-FFF2-40B4-BE49-F238E27FC236}">
                <a16:creationId xmlns:a16="http://schemas.microsoft.com/office/drawing/2014/main" id="{AAD554F1-BC6C-4B9B-8D8C-0C559A67F41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4363" y="5749925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60" name="Straight Arrow Connector 4">
            <a:extLst>
              <a:ext uri="{FF2B5EF4-FFF2-40B4-BE49-F238E27FC236}">
                <a16:creationId xmlns:a16="http://schemas.microsoft.com/office/drawing/2014/main" id="{83F0AC38-D0A5-406E-8C0C-DFE04186C17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54363" y="2619375"/>
            <a:ext cx="0" cy="31305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Multiply 4">
            <a:extLst>
              <a:ext uri="{FF2B5EF4-FFF2-40B4-BE49-F238E27FC236}">
                <a16:creationId xmlns:a16="http://schemas.microsoft.com/office/drawing/2014/main" id="{60ECB989-BE50-41D6-BA27-7C734F2397B3}"/>
              </a:ext>
            </a:extLst>
          </p:cNvPr>
          <p:cNvSpPr/>
          <p:nvPr/>
        </p:nvSpPr>
        <p:spPr bwMode="auto">
          <a:xfrm>
            <a:off x="4611688" y="33115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5" name="Multiply 5">
            <a:extLst>
              <a:ext uri="{FF2B5EF4-FFF2-40B4-BE49-F238E27FC236}">
                <a16:creationId xmlns:a16="http://schemas.microsoft.com/office/drawing/2014/main" id="{7F0C3FF3-9929-4F97-A509-F8D766B20A69}"/>
              </a:ext>
            </a:extLst>
          </p:cNvPr>
          <p:cNvSpPr/>
          <p:nvPr/>
        </p:nvSpPr>
        <p:spPr bwMode="auto">
          <a:xfrm>
            <a:off x="4081463" y="347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6" name="Multiply 6">
            <a:extLst>
              <a:ext uri="{FF2B5EF4-FFF2-40B4-BE49-F238E27FC236}">
                <a16:creationId xmlns:a16="http://schemas.microsoft.com/office/drawing/2014/main" id="{32D82061-7D6E-4F75-A49A-815A2C59312D}"/>
              </a:ext>
            </a:extLst>
          </p:cNvPr>
          <p:cNvSpPr/>
          <p:nvPr/>
        </p:nvSpPr>
        <p:spPr bwMode="auto">
          <a:xfrm>
            <a:off x="7115175" y="4225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" name="Multiply 7">
            <a:extLst>
              <a:ext uri="{FF2B5EF4-FFF2-40B4-BE49-F238E27FC236}">
                <a16:creationId xmlns:a16="http://schemas.microsoft.com/office/drawing/2014/main" id="{2BBE6879-6DD8-41F4-9EA8-0D33A79F24E0}"/>
              </a:ext>
            </a:extLst>
          </p:cNvPr>
          <p:cNvSpPr/>
          <p:nvPr/>
        </p:nvSpPr>
        <p:spPr bwMode="auto">
          <a:xfrm>
            <a:off x="4525963" y="38909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Multiply 9">
            <a:extLst>
              <a:ext uri="{FF2B5EF4-FFF2-40B4-BE49-F238E27FC236}">
                <a16:creationId xmlns:a16="http://schemas.microsoft.com/office/drawing/2014/main" id="{6FD3848B-A734-4945-A120-EDD6BDB236F3}"/>
              </a:ext>
            </a:extLst>
          </p:cNvPr>
          <p:cNvSpPr/>
          <p:nvPr/>
        </p:nvSpPr>
        <p:spPr bwMode="auto">
          <a:xfrm>
            <a:off x="3430588" y="33115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9" name="Multiply 10">
            <a:extLst>
              <a:ext uri="{FF2B5EF4-FFF2-40B4-BE49-F238E27FC236}">
                <a16:creationId xmlns:a16="http://schemas.microsoft.com/office/drawing/2014/main" id="{BE2F9819-7449-4421-9C62-908B5874339D}"/>
              </a:ext>
            </a:extLst>
          </p:cNvPr>
          <p:cNvSpPr/>
          <p:nvPr/>
        </p:nvSpPr>
        <p:spPr bwMode="auto">
          <a:xfrm>
            <a:off x="8107363" y="474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0" name="Multiply 11">
            <a:extLst>
              <a:ext uri="{FF2B5EF4-FFF2-40B4-BE49-F238E27FC236}">
                <a16:creationId xmlns:a16="http://schemas.microsoft.com/office/drawing/2014/main" id="{1512D4D6-17C6-4E30-A9D2-0869F105E8B4}"/>
              </a:ext>
            </a:extLst>
          </p:cNvPr>
          <p:cNvSpPr/>
          <p:nvPr/>
        </p:nvSpPr>
        <p:spPr bwMode="auto">
          <a:xfrm>
            <a:off x="5461000" y="31638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1" name="Multiply 12">
            <a:extLst>
              <a:ext uri="{FF2B5EF4-FFF2-40B4-BE49-F238E27FC236}">
                <a16:creationId xmlns:a16="http://schemas.microsoft.com/office/drawing/2014/main" id="{C61C67A0-A290-4163-A910-D3C63252B1DB}"/>
              </a:ext>
            </a:extLst>
          </p:cNvPr>
          <p:cNvSpPr/>
          <p:nvPr/>
        </p:nvSpPr>
        <p:spPr bwMode="auto">
          <a:xfrm>
            <a:off x="7323138" y="4911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2" name="Multiply 13">
            <a:extLst>
              <a:ext uri="{FF2B5EF4-FFF2-40B4-BE49-F238E27FC236}">
                <a16:creationId xmlns:a16="http://schemas.microsoft.com/office/drawing/2014/main" id="{B4960ECD-9C56-49DD-A175-AACBFF7B88D1}"/>
              </a:ext>
            </a:extLst>
          </p:cNvPr>
          <p:cNvSpPr/>
          <p:nvPr/>
        </p:nvSpPr>
        <p:spPr bwMode="auto">
          <a:xfrm>
            <a:off x="3763963" y="4029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3" name="Multiply 14">
            <a:extLst>
              <a:ext uri="{FF2B5EF4-FFF2-40B4-BE49-F238E27FC236}">
                <a16:creationId xmlns:a16="http://schemas.microsoft.com/office/drawing/2014/main" id="{8D25C32E-0476-46EC-9C40-0A17C554EA20}"/>
              </a:ext>
            </a:extLst>
          </p:cNvPr>
          <p:cNvSpPr/>
          <p:nvPr/>
        </p:nvSpPr>
        <p:spPr bwMode="auto">
          <a:xfrm>
            <a:off x="6811963" y="46418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4" name="Multiply 15">
            <a:extLst>
              <a:ext uri="{FF2B5EF4-FFF2-40B4-BE49-F238E27FC236}">
                <a16:creationId xmlns:a16="http://schemas.microsoft.com/office/drawing/2014/main" id="{D2085173-3F6E-45C5-A06B-886AB82ADE0C}"/>
              </a:ext>
            </a:extLst>
          </p:cNvPr>
          <p:cNvSpPr/>
          <p:nvPr/>
        </p:nvSpPr>
        <p:spPr bwMode="auto">
          <a:xfrm>
            <a:off x="4206875" y="4606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5" name="Multiply 16">
            <a:extLst>
              <a:ext uri="{FF2B5EF4-FFF2-40B4-BE49-F238E27FC236}">
                <a16:creationId xmlns:a16="http://schemas.microsoft.com/office/drawing/2014/main" id="{87D271B7-33EE-4A4F-8B11-F567F23B41E3}"/>
              </a:ext>
            </a:extLst>
          </p:cNvPr>
          <p:cNvSpPr/>
          <p:nvPr/>
        </p:nvSpPr>
        <p:spPr bwMode="auto">
          <a:xfrm>
            <a:off x="6015038" y="3775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6" name="Multiply 17">
            <a:extLst>
              <a:ext uri="{FF2B5EF4-FFF2-40B4-BE49-F238E27FC236}">
                <a16:creationId xmlns:a16="http://schemas.microsoft.com/office/drawing/2014/main" id="{5182E5D1-8DE1-4ABC-A0EC-71494BA1DB1F}"/>
              </a:ext>
            </a:extLst>
          </p:cNvPr>
          <p:cNvSpPr/>
          <p:nvPr/>
        </p:nvSpPr>
        <p:spPr bwMode="auto">
          <a:xfrm>
            <a:off x="5967413" y="32797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7" name="Multiply 18">
            <a:extLst>
              <a:ext uri="{FF2B5EF4-FFF2-40B4-BE49-F238E27FC236}">
                <a16:creationId xmlns:a16="http://schemas.microsoft.com/office/drawing/2014/main" id="{B3D264B4-6CF6-4AF7-A791-3788C0FCE1DD}"/>
              </a:ext>
            </a:extLst>
          </p:cNvPr>
          <p:cNvSpPr/>
          <p:nvPr/>
        </p:nvSpPr>
        <p:spPr bwMode="auto">
          <a:xfrm>
            <a:off x="6648450" y="3159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8" name="Multiply 19">
            <a:extLst>
              <a:ext uri="{FF2B5EF4-FFF2-40B4-BE49-F238E27FC236}">
                <a16:creationId xmlns:a16="http://schemas.microsoft.com/office/drawing/2014/main" id="{C2DA723B-B251-4029-B4D5-6D3F42F3A1EF}"/>
              </a:ext>
            </a:extLst>
          </p:cNvPr>
          <p:cNvSpPr/>
          <p:nvPr/>
        </p:nvSpPr>
        <p:spPr bwMode="auto">
          <a:xfrm>
            <a:off x="6307138" y="2873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9" name="Multiply 21">
            <a:extLst>
              <a:ext uri="{FF2B5EF4-FFF2-40B4-BE49-F238E27FC236}">
                <a16:creationId xmlns:a16="http://schemas.microsoft.com/office/drawing/2014/main" id="{A8E26DC3-0D3D-4D4D-8E61-1BB22686A0BE}"/>
              </a:ext>
            </a:extLst>
          </p:cNvPr>
          <p:cNvSpPr/>
          <p:nvPr/>
        </p:nvSpPr>
        <p:spPr bwMode="auto">
          <a:xfrm>
            <a:off x="6259513" y="4530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0" name="Multiply 22">
            <a:extLst>
              <a:ext uri="{FF2B5EF4-FFF2-40B4-BE49-F238E27FC236}">
                <a16:creationId xmlns:a16="http://schemas.microsoft.com/office/drawing/2014/main" id="{62D45283-2248-4523-B37F-A472719C3F52}"/>
              </a:ext>
            </a:extLst>
          </p:cNvPr>
          <p:cNvSpPr/>
          <p:nvPr/>
        </p:nvSpPr>
        <p:spPr bwMode="auto">
          <a:xfrm>
            <a:off x="6413500" y="51117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1" name="Multiply 23">
            <a:extLst>
              <a:ext uri="{FF2B5EF4-FFF2-40B4-BE49-F238E27FC236}">
                <a16:creationId xmlns:a16="http://schemas.microsoft.com/office/drawing/2014/main" id="{62A7AAEF-B45B-4FB3-9BA7-2E56A61AEC68}"/>
              </a:ext>
            </a:extLst>
          </p:cNvPr>
          <p:cNvSpPr/>
          <p:nvPr/>
        </p:nvSpPr>
        <p:spPr bwMode="auto">
          <a:xfrm>
            <a:off x="5805488" y="4810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2" name="Multiply 24">
            <a:extLst>
              <a:ext uri="{FF2B5EF4-FFF2-40B4-BE49-F238E27FC236}">
                <a16:creationId xmlns:a16="http://schemas.microsoft.com/office/drawing/2014/main" id="{2895DFB0-4619-4E3C-A558-185DA43A2BAC}"/>
              </a:ext>
            </a:extLst>
          </p:cNvPr>
          <p:cNvSpPr/>
          <p:nvPr/>
        </p:nvSpPr>
        <p:spPr bwMode="auto">
          <a:xfrm>
            <a:off x="4930775" y="34671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3" name="Multiply 25">
            <a:extLst>
              <a:ext uri="{FF2B5EF4-FFF2-40B4-BE49-F238E27FC236}">
                <a16:creationId xmlns:a16="http://schemas.microsoft.com/office/drawing/2014/main" id="{8A84AEA8-03C2-47C2-8B02-3F1B78120F0F}"/>
              </a:ext>
            </a:extLst>
          </p:cNvPr>
          <p:cNvSpPr/>
          <p:nvPr/>
        </p:nvSpPr>
        <p:spPr bwMode="auto">
          <a:xfrm>
            <a:off x="5657850" y="35591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4" name="Multiply 26">
            <a:extLst>
              <a:ext uri="{FF2B5EF4-FFF2-40B4-BE49-F238E27FC236}">
                <a16:creationId xmlns:a16="http://schemas.microsoft.com/office/drawing/2014/main" id="{A45CB639-F82A-4130-945B-D3F7103E0DF1}"/>
              </a:ext>
            </a:extLst>
          </p:cNvPr>
          <p:cNvSpPr/>
          <p:nvPr/>
        </p:nvSpPr>
        <p:spPr bwMode="auto">
          <a:xfrm>
            <a:off x="4235450" y="41592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5" name="Multiply 27">
            <a:extLst>
              <a:ext uri="{FF2B5EF4-FFF2-40B4-BE49-F238E27FC236}">
                <a16:creationId xmlns:a16="http://schemas.microsoft.com/office/drawing/2014/main" id="{673A3BAD-4121-4190-B09F-0B097BB376C1}"/>
              </a:ext>
            </a:extLst>
          </p:cNvPr>
          <p:cNvSpPr/>
          <p:nvPr/>
        </p:nvSpPr>
        <p:spPr bwMode="auto">
          <a:xfrm>
            <a:off x="3659188" y="36433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6" name="Multiply 28">
            <a:extLst>
              <a:ext uri="{FF2B5EF4-FFF2-40B4-BE49-F238E27FC236}">
                <a16:creationId xmlns:a16="http://schemas.microsoft.com/office/drawing/2014/main" id="{82EEDBC0-3E5B-441B-94AF-B11013BC04CF}"/>
              </a:ext>
            </a:extLst>
          </p:cNvPr>
          <p:cNvSpPr/>
          <p:nvPr/>
        </p:nvSpPr>
        <p:spPr bwMode="auto">
          <a:xfrm>
            <a:off x="4151313" y="37512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7" name="Multiply 29">
            <a:extLst>
              <a:ext uri="{FF2B5EF4-FFF2-40B4-BE49-F238E27FC236}">
                <a16:creationId xmlns:a16="http://schemas.microsoft.com/office/drawing/2014/main" id="{CE512FA0-D6AF-47EE-AB0F-F731E3D0ABA1}"/>
              </a:ext>
            </a:extLst>
          </p:cNvPr>
          <p:cNvSpPr/>
          <p:nvPr/>
        </p:nvSpPr>
        <p:spPr bwMode="auto">
          <a:xfrm>
            <a:off x="5899150" y="3000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8" name="Multiply 30">
            <a:extLst>
              <a:ext uri="{FF2B5EF4-FFF2-40B4-BE49-F238E27FC236}">
                <a16:creationId xmlns:a16="http://schemas.microsoft.com/office/drawing/2014/main" id="{E7CC0E2C-E880-483B-B601-1CEE86EDB21C}"/>
              </a:ext>
            </a:extLst>
          </p:cNvPr>
          <p:cNvSpPr/>
          <p:nvPr/>
        </p:nvSpPr>
        <p:spPr bwMode="auto">
          <a:xfrm>
            <a:off x="6453188" y="47926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9" name="Multiply 31">
            <a:extLst>
              <a:ext uri="{FF2B5EF4-FFF2-40B4-BE49-F238E27FC236}">
                <a16:creationId xmlns:a16="http://schemas.microsoft.com/office/drawing/2014/main" id="{C7400A37-D180-4ADF-AEC7-66FC1ACB959E}"/>
              </a:ext>
            </a:extLst>
          </p:cNvPr>
          <p:cNvSpPr/>
          <p:nvPr/>
        </p:nvSpPr>
        <p:spPr bwMode="auto">
          <a:xfrm>
            <a:off x="7483475" y="45085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0" name="Multiply 32">
            <a:extLst>
              <a:ext uri="{FF2B5EF4-FFF2-40B4-BE49-F238E27FC236}">
                <a16:creationId xmlns:a16="http://schemas.microsoft.com/office/drawing/2014/main" id="{C6E6F0FB-1E88-4902-8733-46FA072DE240}"/>
              </a:ext>
            </a:extLst>
          </p:cNvPr>
          <p:cNvSpPr/>
          <p:nvPr/>
        </p:nvSpPr>
        <p:spPr bwMode="auto">
          <a:xfrm>
            <a:off x="6964363" y="50530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1" name="Multiply 33">
            <a:extLst>
              <a:ext uri="{FF2B5EF4-FFF2-40B4-BE49-F238E27FC236}">
                <a16:creationId xmlns:a16="http://schemas.microsoft.com/office/drawing/2014/main" id="{6140A787-BD91-449B-B50F-21A99D954FF3}"/>
              </a:ext>
            </a:extLst>
          </p:cNvPr>
          <p:cNvSpPr/>
          <p:nvPr/>
        </p:nvSpPr>
        <p:spPr bwMode="auto">
          <a:xfrm>
            <a:off x="7851775" y="42386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2" name="Multiply 34">
            <a:extLst>
              <a:ext uri="{FF2B5EF4-FFF2-40B4-BE49-F238E27FC236}">
                <a16:creationId xmlns:a16="http://schemas.microsoft.com/office/drawing/2014/main" id="{30E7B04D-9F1D-4490-9C0B-0922B36F8787}"/>
              </a:ext>
            </a:extLst>
          </p:cNvPr>
          <p:cNvSpPr/>
          <p:nvPr/>
        </p:nvSpPr>
        <p:spPr bwMode="auto">
          <a:xfrm>
            <a:off x="6719888" y="42418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3" name="Multiply 35">
            <a:extLst>
              <a:ext uri="{FF2B5EF4-FFF2-40B4-BE49-F238E27FC236}">
                <a16:creationId xmlns:a16="http://schemas.microsoft.com/office/drawing/2014/main" id="{8220CFA8-7D4E-4C7D-A80E-B4161247D267}"/>
              </a:ext>
            </a:extLst>
          </p:cNvPr>
          <p:cNvSpPr/>
          <p:nvPr/>
        </p:nvSpPr>
        <p:spPr bwMode="auto">
          <a:xfrm>
            <a:off x="4902200" y="39338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4" name="Multiply 36">
            <a:extLst>
              <a:ext uri="{FF2B5EF4-FFF2-40B4-BE49-F238E27FC236}">
                <a16:creationId xmlns:a16="http://schemas.microsoft.com/office/drawing/2014/main" id="{9916AF05-D093-4B67-8264-72042250CB22}"/>
              </a:ext>
            </a:extLst>
          </p:cNvPr>
          <p:cNvSpPr/>
          <p:nvPr/>
        </p:nvSpPr>
        <p:spPr bwMode="auto">
          <a:xfrm>
            <a:off x="4629150" y="43354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5" name="Multiply 37">
            <a:extLst>
              <a:ext uri="{FF2B5EF4-FFF2-40B4-BE49-F238E27FC236}">
                <a16:creationId xmlns:a16="http://schemas.microsoft.com/office/drawing/2014/main" id="{D4EB5A11-3732-4622-85D3-99BD5BAF1C06}"/>
              </a:ext>
            </a:extLst>
          </p:cNvPr>
          <p:cNvSpPr/>
          <p:nvPr/>
        </p:nvSpPr>
        <p:spPr bwMode="auto">
          <a:xfrm>
            <a:off x="5308600" y="39830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6" name="Multiply 38">
            <a:extLst>
              <a:ext uri="{FF2B5EF4-FFF2-40B4-BE49-F238E27FC236}">
                <a16:creationId xmlns:a16="http://schemas.microsoft.com/office/drawing/2014/main" id="{A5F72FCD-777E-4F19-9D03-A6CA480A60E3}"/>
              </a:ext>
            </a:extLst>
          </p:cNvPr>
          <p:cNvSpPr/>
          <p:nvPr/>
        </p:nvSpPr>
        <p:spPr bwMode="auto">
          <a:xfrm>
            <a:off x="5578475" y="27400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7" name="Multiply 39">
            <a:extLst>
              <a:ext uri="{FF2B5EF4-FFF2-40B4-BE49-F238E27FC236}">
                <a16:creationId xmlns:a16="http://schemas.microsoft.com/office/drawing/2014/main" id="{14CA5CC0-6926-4847-B333-91F6DA30CBA6}"/>
              </a:ext>
            </a:extLst>
          </p:cNvPr>
          <p:cNvSpPr/>
          <p:nvPr/>
        </p:nvSpPr>
        <p:spPr bwMode="auto">
          <a:xfrm>
            <a:off x="3925888" y="30845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8" name="Multiply 40">
            <a:extLst>
              <a:ext uri="{FF2B5EF4-FFF2-40B4-BE49-F238E27FC236}">
                <a16:creationId xmlns:a16="http://schemas.microsoft.com/office/drawing/2014/main" id="{E8C9AD1F-4335-4DA2-856C-31ABF83855E5}"/>
              </a:ext>
            </a:extLst>
          </p:cNvPr>
          <p:cNvSpPr/>
          <p:nvPr/>
        </p:nvSpPr>
        <p:spPr bwMode="auto">
          <a:xfrm>
            <a:off x="7351713" y="53324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9" name="Multiply 41">
            <a:extLst>
              <a:ext uri="{FF2B5EF4-FFF2-40B4-BE49-F238E27FC236}">
                <a16:creationId xmlns:a16="http://schemas.microsoft.com/office/drawing/2014/main" id="{61E9E369-D04E-4814-889B-6C459C09F77D}"/>
              </a:ext>
            </a:extLst>
          </p:cNvPr>
          <p:cNvSpPr/>
          <p:nvPr/>
        </p:nvSpPr>
        <p:spPr bwMode="auto">
          <a:xfrm>
            <a:off x="6580188" y="38306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0" name="Multiply 42">
            <a:extLst>
              <a:ext uri="{FF2B5EF4-FFF2-40B4-BE49-F238E27FC236}">
                <a16:creationId xmlns:a16="http://schemas.microsoft.com/office/drawing/2014/main" id="{A980B6EC-8AF0-4888-A6E9-12CE46B058C3}"/>
              </a:ext>
            </a:extLst>
          </p:cNvPr>
          <p:cNvSpPr/>
          <p:nvPr/>
        </p:nvSpPr>
        <p:spPr bwMode="auto">
          <a:xfrm>
            <a:off x="5765800" y="42989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1" name="Multiply 43">
            <a:extLst>
              <a:ext uri="{FF2B5EF4-FFF2-40B4-BE49-F238E27FC236}">
                <a16:creationId xmlns:a16="http://schemas.microsoft.com/office/drawing/2014/main" id="{EC24FCE8-E864-429F-BBC2-651C73DCE8C9}"/>
              </a:ext>
            </a:extLst>
          </p:cNvPr>
          <p:cNvSpPr/>
          <p:nvPr/>
        </p:nvSpPr>
        <p:spPr bwMode="auto">
          <a:xfrm>
            <a:off x="7646988" y="33416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2" name="Multiply 44">
            <a:extLst>
              <a:ext uri="{FF2B5EF4-FFF2-40B4-BE49-F238E27FC236}">
                <a16:creationId xmlns:a16="http://schemas.microsoft.com/office/drawing/2014/main" id="{CDEDB353-6B35-4724-9E78-A5EAD52F6B50}"/>
              </a:ext>
            </a:extLst>
          </p:cNvPr>
          <p:cNvSpPr/>
          <p:nvPr/>
        </p:nvSpPr>
        <p:spPr bwMode="auto">
          <a:xfrm>
            <a:off x="7531100" y="3648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3" name="Multiply 45">
            <a:extLst>
              <a:ext uri="{FF2B5EF4-FFF2-40B4-BE49-F238E27FC236}">
                <a16:creationId xmlns:a16="http://schemas.microsoft.com/office/drawing/2014/main" id="{A2398043-429F-4CE4-B05A-6227D50F916D}"/>
              </a:ext>
            </a:extLst>
          </p:cNvPr>
          <p:cNvSpPr/>
          <p:nvPr/>
        </p:nvSpPr>
        <p:spPr bwMode="auto">
          <a:xfrm>
            <a:off x="7918450" y="35496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4" name="Multiply 46">
            <a:extLst>
              <a:ext uri="{FF2B5EF4-FFF2-40B4-BE49-F238E27FC236}">
                <a16:creationId xmlns:a16="http://schemas.microsoft.com/office/drawing/2014/main" id="{91F64A8E-2552-4660-AD77-681141DC674C}"/>
              </a:ext>
            </a:extLst>
          </p:cNvPr>
          <p:cNvSpPr/>
          <p:nvPr/>
        </p:nvSpPr>
        <p:spPr bwMode="auto">
          <a:xfrm>
            <a:off x="7970838" y="3209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5" name="Multiply 47">
            <a:extLst>
              <a:ext uri="{FF2B5EF4-FFF2-40B4-BE49-F238E27FC236}">
                <a16:creationId xmlns:a16="http://schemas.microsoft.com/office/drawing/2014/main" id="{56098F54-2EF9-4C27-B484-CEC0A3A3BDD3}"/>
              </a:ext>
            </a:extLst>
          </p:cNvPr>
          <p:cNvSpPr/>
          <p:nvPr/>
        </p:nvSpPr>
        <p:spPr bwMode="auto">
          <a:xfrm>
            <a:off x="8242300" y="36337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27FD-93D0-42EE-B24A-EDEC5105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7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Unsupervised Learning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interesting things about the data (clusters)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483" name="Straight Arrow Connector 2">
            <a:extLst>
              <a:ext uri="{FF2B5EF4-FFF2-40B4-BE49-F238E27FC236}">
                <a16:creationId xmlns:a16="http://schemas.microsoft.com/office/drawing/2014/main" id="{89CF08BF-2FAB-4113-94F9-B966199988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4363" y="5749925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84" name="Straight Arrow Connector 4">
            <a:extLst>
              <a:ext uri="{FF2B5EF4-FFF2-40B4-BE49-F238E27FC236}">
                <a16:creationId xmlns:a16="http://schemas.microsoft.com/office/drawing/2014/main" id="{4C02FD33-63EC-4D6D-BFFB-8B7014A142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54363" y="2619375"/>
            <a:ext cx="0" cy="31305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Multiply 4">
            <a:extLst>
              <a:ext uri="{FF2B5EF4-FFF2-40B4-BE49-F238E27FC236}">
                <a16:creationId xmlns:a16="http://schemas.microsoft.com/office/drawing/2014/main" id="{BA28DFEB-D758-48B6-84A0-B60527D236B7}"/>
              </a:ext>
            </a:extLst>
          </p:cNvPr>
          <p:cNvSpPr/>
          <p:nvPr/>
        </p:nvSpPr>
        <p:spPr bwMode="auto">
          <a:xfrm>
            <a:off x="4611688" y="33115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5" name="Multiply 5">
            <a:extLst>
              <a:ext uri="{FF2B5EF4-FFF2-40B4-BE49-F238E27FC236}">
                <a16:creationId xmlns:a16="http://schemas.microsoft.com/office/drawing/2014/main" id="{B18B2AF0-C4AB-4600-8296-6081F0A5F278}"/>
              </a:ext>
            </a:extLst>
          </p:cNvPr>
          <p:cNvSpPr/>
          <p:nvPr/>
        </p:nvSpPr>
        <p:spPr bwMode="auto">
          <a:xfrm>
            <a:off x="4081463" y="347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6" name="Multiply 6">
            <a:extLst>
              <a:ext uri="{FF2B5EF4-FFF2-40B4-BE49-F238E27FC236}">
                <a16:creationId xmlns:a16="http://schemas.microsoft.com/office/drawing/2014/main" id="{CBFF56DB-0C8A-4462-8C26-B189F81B64A6}"/>
              </a:ext>
            </a:extLst>
          </p:cNvPr>
          <p:cNvSpPr/>
          <p:nvPr/>
        </p:nvSpPr>
        <p:spPr bwMode="auto">
          <a:xfrm>
            <a:off x="7115175" y="4225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" name="Multiply 7">
            <a:extLst>
              <a:ext uri="{FF2B5EF4-FFF2-40B4-BE49-F238E27FC236}">
                <a16:creationId xmlns:a16="http://schemas.microsoft.com/office/drawing/2014/main" id="{A749FD7F-7EB0-4800-BC45-DFF325ED4D9E}"/>
              </a:ext>
            </a:extLst>
          </p:cNvPr>
          <p:cNvSpPr/>
          <p:nvPr/>
        </p:nvSpPr>
        <p:spPr bwMode="auto">
          <a:xfrm>
            <a:off x="4525963" y="38909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Multiply 9">
            <a:extLst>
              <a:ext uri="{FF2B5EF4-FFF2-40B4-BE49-F238E27FC236}">
                <a16:creationId xmlns:a16="http://schemas.microsoft.com/office/drawing/2014/main" id="{C8D4FD2C-BDFE-4905-886D-048150F527E5}"/>
              </a:ext>
            </a:extLst>
          </p:cNvPr>
          <p:cNvSpPr/>
          <p:nvPr/>
        </p:nvSpPr>
        <p:spPr bwMode="auto">
          <a:xfrm>
            <a:off x="3430588" y="33115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9" name="Multiply 10">
            <a:extLst>
              <a:ext uri="{FF2B5EF4-FFF2-40B4-BE49-F238E27FC236}">
                <a16:creationId xmlns:a16="http://schemas.microsoft.com/office/drawing/2014/main" id="{DF54F063-9815-475D-B286-F29FCE7C4397}"/>
              </a:ext>
            </a:extLst>
          </p:cNvPr>
          <p:cNvSpPr/>
          <p:nvPr/>
        </p:nvSpPr>
        <p:spPr bwMode="auto">
          <a:xfrm>
            <a:off x="8107363" y="474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0" name="Multiply 11">
            <a:extLst>
              <a:ext uri="{FF2B5EF4-FFF2-40B4-BE49-F238E27FC236}">
                <a16:creationId xmlns:a16="http://schemas.microsoft.com/office/drawing/2014/main" id="{BB779BEB-951A-4EED-BEEE-469F42E43FB8}"/>
              </a:ext>
            </a:extLst>
          </p:cNvPr>
          <p:cNvSpPr/>
          <p:nvPr/>
        </p:nvSpPr>
        <p:spPr bwMode="auto">
          <a:xfrm>
            <a:off x="5461000" y="31638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1" name="Multiply 12">
            <a:extLst>
              <a:ext uri="{FF2B5EF4-FFF2-40B4-BE49-F238E27FC236}">
                <a16:creationId xmlns:a16="http://schemas.microsoft.com/office/drawing/2014/main" id="{34EFF85E-EC87-412A-AD4F-A0C55E3D99E9}"/>
              </a:ext>
            </a:extLst>
          </p:cNvPr>
          <p:cNvSpPr/>
          <p:nvPr/>
        </p:nvSpPr>
        <p:spPr bwMode="auto">
          <a:xfrm>
            <a:off x="7323138" y="4911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2" name="Multiply 13">
            <a:extLst>
              <a:ext uri="{FF2B5EF4-FFF2-40B4-BE49-F238E27FC236}">
                <a16:creationId xmlns:a16="http://schemas.microsoft.com/office/drawing/2014/main" id="{7C58DF65-2CF2-4E3E-B1C8-E7884D37DA4E}"/>
              </a:ext>
            </a:extLst>
          </p:cNvPr>
          <p:cNvSpPr/>
          <p:nvPr/>
        </p:nvSpPr>
        <p:spPr bwMode="auto">
          <a:xfrm>
            <a:off x="3763963" y="4029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3" name="Multiply 14">
            <a:extLst>
              <a:ext uri="{FF2B5EF4-FFF2-40B4-BE49-F238E27FC236}">
                <a16:creationId xmlns:a16="http://schemas.microsoft.com/office/drawing/2014/main" id="{B8862C8A-25F8-4EE1-911A-9F879925FE78}"/>
              </a:ext>
            </a:extLst>
          </p:cNvPr>
          <p:cNvSpPr/>
          <p:nvPr/>
        </p:nvSpPr>
        <p:spPr bwMode="auto">
          <a:xfrm>
            <a:off x="6811963" y="46418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4" name="Multiply 15">
            <a:extLst>
              <a:ext uri="{FF2B5EF4-FFF2-40B4-BE49-F238E27FC236}">
                <a16:creationId xmlns:a16="http://schemas.microsoft.com/office/drawing/2014/main" id="{BDA27E0E-68CC-4C8E-B4C5-543599DC633A}"/>
              </a:ext>
            </a:extLst>
          </p:cNvPr>
          <p:cNvSpPr/>
          <p:nvPr/>
        </p:nvSpPr>
        <p:spPr bwMode="auto">
          <a:xfrm>
            <a:off x="4206875" y="4606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5" name="Multiply 16">
            <a:extLst>
              <a:ext uri="{FF2B5EF4-FFF2-40B4-BE49-F238E27FC236}">
                <a16:creationId xmlns:a16="http://schemas.microsoft.com/office/drawing/2014/main" id="{ED542518-3F14-40FD-BB42-9F86795D5912}"/>
              </a:ext>
            </a:extLst>
          </p:cNvPr>
          <p:cNvSpPr/>
          <p:nvPr/>
        </p:nvSpPr>
        <p:spPr bwMode="auto">
          <a:xfrm>
            <a:off x="6015038" y="3775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6" name="Multiply 17">
            <a:extLst>
              <a:ext uri="{FF2B5EF4-FFF2-40B4-BE49-F238E27FC236}">
                <a16:creationId xmlns:a16="http://schemas.microsoft.com/office/drawing/2014/main" id="{EB85B7BC-006B-4D65-96D0-BCF0C8C44C2D}"/>
              </a:ext>
            </a:extLst>
          </p:cNvPr>
          <p:cNvSpPr/>
          <p:nvPr/>
        </p:nvSpPr>
        <p:spPr bwMode="auto">
          <a:xfrm>
            <a:off x="5967413" y="32797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7" name="Multiply 18">
            <a:extLst>
              <a:ext uri="{FF2B5EF4-FFF2-40B4-BE49-F238E27FC236}">
                <a16:creationId xmlns:a16="http://schemas.microsoft.com/office/drawing/2014/main" id="{CBDF4200-8C68-4FAC-9ECC-4095ABEABEB9}"/>
              </a:ext>
            </a:extLst>
          </p:cNvPr>
          <p:cNvSpPr/>
          <p:nvPr/>
        </p:nvSpPr>
        <p:spPr bwMode="auto">
          <a:xfrm>
            <a:off x="6648450" y="3159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8" name="Multiply 19">
            <a:extLst>
              <a:ext uri="{FF2B5EF4-FFF2-40B4-BE49-F238E27FC236}">
                <a16:creationId xmlns:a16="http://schemas.microsoft.com/office/drawing/2014/main" id="{B76DE041-5B24-40EF-972A-6E54E71A2909}"/>
              </a:ext>
            </a:extLst>
          </p:cNvPr>
          <p:cNvSpPr/>
          <p:nvPr/>
        </p:nvSpPr>
        <p:spPr bwMode="auto">
          <a:xfrm>
            <a:off x="6307138" y="2873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9" name="Multiply 21">
            <a:extLst>
              <a:ext uri="{FF2B5EF4-FFF2-40B4-BE49-F238E27FC236}">
                <a16:creationId xmlns:a16="http://schemas.microsoft.com/office/drawing/2014/main" id="{EABEDB82-4337-4802-92E8-BA60AD415ACD}"/>
              </a:ext>
            </a:extLst>
          </p:cNvPr>
          <p:cNvSpPr/>
          <p:nvPr/>
        </p:nvSpPr>
        <p:spPr bwMode="auto">
          <a:xfrm>
            <a:off x="6259513" y="4530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0" name="Multiply 22">
            <a:extLst>
              <a:ext uri="{FF2B5EF4-FFF2-40B4-BE49-F238E27FC236}">
                <a16:creationId xmlns:a16="http://schemas.microsoft.com/office/drawing/2014/main" id="{3944008C-0F7A-45ED-A68E-F2423C2059E2}"/>
              </a:ext>
            </a:extLst>
          </p:cNvPr>
          <p:cNvSpPr/>
          <p:nvPr/>
        </p:nvSpPr>
        <p:spPr bwMode="auto">
          <a:xfrm>
            <a:off x="6413500" y="51117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1" name="Multiply 23">
            <a:extLst>
              <a:ext uri="{FF2B5EF4-FFF2-40B4-BE49-F238E27FC236}">
                <a16:creationId xmlns:a16="http://schemas.microsoft.com/office/drawing/2014/main" id="{923A3238-8F59-451E-AEDC-A1E6A762C3A6}"/>
              </a:ext>
            </a:extLst>
          </p:cNvPr>
          <p:cNvSpPr/>
          <p:nvPr/>
        </p:nvSpPr>
        <p:spPr bwMode="auto">
          <a:xfrm>
            <a:off x="5805488" y="4810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2" name="Multiply 24">
            <a:extLst>
              <a:ext uri="{FF2B5EF4-FFF2-40B4-BE49-F238E27FC236}">
                <a16:creationId xmlns:a16="http://schemas.microsoft.com/office/drawing/2014/main" id="{ABCCF135-ECF3-483D-A141-4319A3E48846}"/>
              </a:ext>
            </a:extLst>
          </p:cNvPr>
          <p:cNvSpPr/>
          <p:nvPr/>
        </p:nvSpPr>
        <p:spPr bwMode="auto">
          <a:xfrm>
            <a:off x="4930775" y="34671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3" name="Multiply 25">
            <a:extLst>
              <a:ext uri="{FF2B5EF4-FFF2-40B4-BE49-F238E27FC236}">
                <a16:creationId xmlns:a16="http://schemas.microsoft.com/office/drawing/2014/main" id="{6DF26B63-CAAB-4CBE-93A8-C06E1A51CE69}"/>
              </a:ext>
            </a:extLst>
          </p:cNvPr>
          <p:cNvSpPr/>
          <p:nvPr/>
        </p:nvSpPr>
        <p:spPr bwMode="auto">
          <a:xfrm>
            <a:off x="5657850" y="35591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4" name="Multiply 26">
            <a:extLst>
              <a:ext uri="{FF2B5EF4-FFF2-40B4-BE49-F238E27FC236}">
                <a16:creationId xmlns:a16="http://schemas.microsoft.com/office/drawing/2014/main" id="{1FB66659-8797-401A-86ED-99D396E1D1E2}"/>
              </a:ext>
            </a:extLst>
          </p:cNvPr>
          <p:cNvSpPr/>
          <p:nvPr/>
        </p:nvSpPr>
        <p:spPr bwMode="auto">
          <a:xfrm>
            <a:off x="4235450" y="41592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5" name="Multiply 27">
            <a:extLst>
              <a:ext uri="{FF2B5EF4-FFF2-40B4-BE49-F238E27FC236}">
                <a16:creationId xmlns:a16="http://schemas.microsoft.com/office/drawing/2014/main" id="{EEEF389A-E61F-4FD8-93F3-916E73F2169D}"/>
              </a:ext>
            </a:extLst>
          </p:cNvPr>
          <p:cNvSpPr/>
          <p:nvPr/>
        </p:nvSpPr>
        <p:spPr bwMode="auto">
          <a:xfrm>
            <a:off x="3659188" y="36433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6" name="Multiply 28">
            <a:extLst>
              <a:ext uri="{FF2B5EF4-FFF2-40B4-BE49-F238E27FC236}">
                <a16:creationId xmlns:a16="http://schemas.microsoft.com/office/drawing/2014/main" id="{BA2931BE-DDF6-40EF-B534-25983FF9A55C}"/>
              </a:ext>
            </a:extLst>
          </p:cNvPr>
          <p:cNvSpPr/>
          <p:nvPr/>
        </p:nvSpPr>
        <p:spPr bwMode="auto">
          <a:xfrm>
            <a:off x="4151313" y="37512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7" name="Multiply 29">
            <a:extLst>
              <a:ext uri="{FF2B5EF4-FFF2-40B4-BE49-F238E27FC236}">
                <a16:creationId xmlns:a16="http://schemas.microsoft.com/office/drawing/2014/main" id="{4456FB8F-F1E0-4ED2-BA4B-5AC86C2D5456}"/>
              </a:ext>
            </a:extLst>
          </p:cNvPr>
          <p:cNvSpPr/>
          <p:nvPr/>
        </p:nvSpPr>
        <p:spPr bwMode="auto">
          <a:xfrm>
            <a:off x="5899150" y="3000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8" name="Multiply 30">
            <a:extLst>
              <a:ext uri="{FF2B5EF4-FFF2-40B4-BE49-F238E27FC236}">
                <a16:creationId xmlns:a16="http://schemas.microsoft.com/office/drawing/2014/main" id="{6330F061-E495-404F-BCEC-D781DC5C254B}"/>
              </a:ext>
            </a:extLst>
          </p:cNvPr>
          <p:cNvSpPr/>
          <p:nvPr/>
        </p:nvSpPr>
        <p:spPr bwMode="auto">
          <a:xfrm>
            <a:off x="6453188" y="47926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9" name="Multiply 31">
            <a:extLst>
              <a:ext uri="{FF2B5EF4-FFF2-40B4-BE49-F238E27FC236}">
                <a16:creationId xmlns:a16="http://schemas.microsoft.com/office/drawing/2014/main" id="{5AE464C5-91F5-4A57-B4D0-551D22D0532A}"/>
              </a:ext>
            </a:extLst>
          </p:cNvPr>
          <p:cNvSpPr/>
          <p:nvPr/>
        </p:nvSpPr>
        <p:spPr bwMode="auto">
          <a:xfrm>
            <a:off x="7483475" y="45085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0" name="Multiply 32">
            <a:extLst>
              <a:ext uri="{FF2B5EF4-FFF2-40B4-BE49-F238E27FC236}">
                <a16:creationId xmlns:a16="http://schemas.microsoft.com/office/drawing/2014/main" id="{B9D12820-1FA9-4AA1-88C9-B8606235492F}"/>
              </a:ext>
            </a:extLst>
          </p:cNvPr>
          <p:cNvSpPr/>
          <p:nvPr/>
        </p:nvSpPr>
        <p:spPr bwMode="auto">
          <a:xfrm>
            <a:off x="6964363" y="50530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1" name="Multiply 33">
            <a:extLst>
              <a:ext uri="{FF2B5EF4-FFF2-40B4-BE49-F238E27FC236}">
                <a16:creationId xmlns:a16="http://schemas.microsoft.com/office/drawing/2014/main" id="{A7F3613C-42A6-41A4-B4FF-5CAABBFBA749}"/>
              </a:ext>
            </a:extLst>
          </p:cNvPr>
          <p:cNvSpPr/>
          <p:nvPr/>
        </p:nvSpPr>
        <p:spPr bwMode="auto">
          <a:xfrm>
            <a:off x="7851775" y="42386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2" name="Multiply 34">
            <a:extLst>
              <a:ext uri="{FF2B5EF4-FFF2-40B4-BE49-F238E27FC236}">
                <a16:creationId xmlns:a16="http://schemas.microsoft.com/office/drawing/2014/main" id="{97151295-3B4F-483E-B0FB-7AB19297B9F1}"/>
              </a:ext>
            </a:extLst>
          </p:cNvPr>
          <p:cNvSpPr/>
          <p:nvPr/>
        </p:nvSpPr>
        <p:spPr bwMode="auto">
          <a:xfrm>
            <a:off x="6719888" y="42418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3" name="Multiply 35">
            <a:extLst>
              <a:ext uri="{FF2B5EF4-FFF2-40B4-BE49-F238E27FC236}">
                <a16:creationId xmlns:a16="http://schemas.microsoft.com/office/drawing/2014/main" id="{CB13BA8A-2BA4-4ACB-897E-BA9F5F3A575B}"/>
              </a:ext>
            </a:extLst>
          </p:cNvPr>
          <p:cNvSpPr/>
          <p:nvPr/>
        </p:nvSpPr>
        <p:spPr bwMode="auto">
          <a:xfrm>
            <a:off x="4902200" y="39338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4" name="Multiply 36">
            <a:extLst>
              <a:ext uri="{FF2B5EF4-FFF2-40B4-BE49-F238E27FC236}">
                <a16:creationId xmlns:a16="http://schemas.microsoft.com/office/drawing/2014/main" id="{0D230B3C-6418-4907-826D-67640E681BA9}"/>
              </a:ext>
            </a:extLst>
          </p:cNvPr>
          <p:cNvSpPr/>
          <p:nvPr/>
        </p:nvSpPr>
        <p:spPr bwMode="auto">
          <a:xfrm>
            <a:off x="4629150" y="43354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5" name="Multiply 37">
            <a:extLst>
              <a:ext uri="{FF2B5EF4-FFF2-40B4-BE49-F238E27FC236}">
                <a16:creationId xmlns:a16="http://schemas.microsoft.com/office/drawing/2014/main" id="{B3F7C73F-C96C-4E9D-A568-8F5AAC1A3F8B}"/>
              </a:ext>
            </a:extLst>
          </p:cNvPr>
          <p:cNvSpPr/>
          <p:nvPr/>
        </p:nvSpPr>
        <p:spPr bwMode="auto">
          <a:xfrm>
            <a:off x="5308600" y="39830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6" name="Multiply 38">
            <a:extLst>
              <a:ext uri="{FF2B5EF4-FFF2-40B4-BE49-F238E27FC236}">
                <a16:creationId xmlns:a16="http://schemas.microsoft.com/office/drawing/2014/main" id="{06936743-8611-4198-A5A8-6520E7E5C75A}"/>
              </a:ext>
            </a:extLst>
          </p:cNvPr>
          <p:cNvSpPr/>
          <p:nvPr/>
        </p:nvSpPr>
        <p:spPr bwMode="auto">
          <a:xfrm>
            <a:off x="5578475" y="27400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7" name="Multiply 39">
            <a:extLst>
              <a:ext uri="{FF2B5EF4-FFF2-40B4-BE49-F238E27FC236}">
                <a16:creationId xmlns:a16="http://schemas.microsoft.com/office/drawing/2014/main" id="{A4B87FE3-E596-4D00-80AC-DBD575C86436}"/>
              </a:ext>
            </a:extLst>
          </p:cNvPr>
          <p:cNvSpPr/>
          <p:nvPr/>
        </p:nvSpPr>
        <p:spPr bwMode="auto">
          <a:xfrm>
            <a:off x="3925888" y="30845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8" name="Multiply 40">
            <a:extLst>
              <a:ext uri="{FF2B5EF4-FFF2-40B4-BE49-F238E27FC236}">
                <a16:creationId xmlns:a16="http://schemas.microsoft.com/office/drawing/2014/main" id="{DFC1AD4E-D676-44B0-B98D-BE4DADD1BDBE}"/>
              </a:ext>
            </a:extLst>
          </p:cNvPr>
          <p:cNvSpPr/>
          <p:nvPr/>
        </p:nvSpPr>
        <p:spPr bwMode="auto">
          <a:xfrm>
            <a:off x="7351713" y="53324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9" name="Multiply 41">
            <a:extLst>
              <a:ext uri="{FF2B5EF4-FFF2-40B4-BE49-F238E27FC236}">
                <a16:creationId xmlns:a16="http://schemas.microsoft.com/office/drawing/2014/main" id="{F7FEA976-0102-4791-8706-7BE6FE9E6C34}"/>
              </a:ext>
            </a:extLst>
          </p:cNvPr>
          <p:cNvSpPr/>
          <p:nvPr/>
        </p:nvSpPr>
        <p:spPr bwMode="auto">
          <a:xfrm>
            <a:off x="6580188" y="38306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0" name="Multiply 42">
            <a:extLst>
              <a:ext uri="{FF2B5EF4-FFF2-40B4-BE49-F238E27FC236}">
                <a16:creationId xmlns:a16="http://schemas.microsoft.com/office/drawing/2014/main" id="{C6CEE29D-45B7-42F9-8443-74B69ECB2793}"/>
              </a:ext>
            </a:extLst>
          </p:cNvPr>
          <p:cNvSpPr/>
          <p:nvPr/>
        </p:nvSpPr>
        <p:spPr bwMode="auto">
          <a:xfrm>
            <a:off x="5765800" y="42989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1" name="Multiply 43">
            <a:extLst>
              <a:ext uri="{FF2B5EF4-FFF2-40B4-BE49-F238E27FC236}">
                <a16:creationId xmlns:a16="http://schemas.microsoft.com/office/drawing/2014/main" id="{5C575A25-0140-44E8-8CF0-AA7CE61D2CFD}"/>
              </a:ext>
            </a:extLst>
          </p:cNvPr>
          <p:cNvSpPr/>
          <p:nvPr/>
        </p:nvSpPr>
        <p:spPr bwMode="auto">
          <a:xfrm>
            <a:off x="7646988" y="33416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2" name="Multiply 44">
            <a:extLst>
              <a:ext uri="{FF2B5EF4-FFF2-40B4-BE49-F238E27FC236}">
                <a16:creationId xmlns:a16="http://schemas.microsoft.com/office/drawing/2014/main" id="{1E2411D2-33B2-414E-817A-CB606B09372F}"/>
              </a:ext>
            </a:extLst>
          </p:cNvPr>
          <p:cNvSpPr/>
          <p:nvPr/>
        </p:nvSpPr>
        <p:spPr bwMode="auto">
          <a:xfrm>
            <a:off x="7531100" y="3648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3" name="Multiply 45">
            <a:extLst>
              <a:ext uri="{FF2B5EF4-FFF2-40B4-BE49-F238E27FC236}">
                <a16:creationId xmlns:a16="http://schemas.microsoft.com/office/drawing/2014/main" id="{58B52BB7-C83F-4CDB-B697-446DD858FA11}"/>
              </a:ext>
            </a:extLst>
          </p:cNvPr>
          <p:cNvSpPr/>
          <p:nvPr/>
        </p:nvSpPr>
        <p:spPr bwMode="auto">
          <a:xfrm>
            <a:off x="7918450" y="35496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4" name="Multiply 46">
            <a:extLst>
              <a:ext uri="{FF2B5EF4-FFF2-40B4-BE49-F238E27FC236}">
                <a16:creationId xmlns:a16="http://schemas.microsoft.com/office/drawing/2014/main" id="{FDA66E4E-E081-4FDA-97C0-A4F44C62F680}"/>
              </a:ext>
            </a:extLst>
          </p:cNvPr>
          <p:cNvSpPr/>
          <p:nvPr/>
        </p:nvSpPr>
        <p:spPr bwMode="auto">
          <a:xfrm>
            <a:off x="7970838" y="3209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5" name="Multiply 47">
            <a:extLst>
              <a:ext uri="{FF2B5EF4-FFF2-40B4-BE49-F238E27FC236}">
                <a16:creationId xmlns:a16="http://schemas.microsoft.com/office/drawing/2014/main" id="{E82B6335-FE98-46DB-97A6-CBCF59F8764F}"/>
              </a:ext>
            </a:extLst>
          </p:cNvPr>
          <p:cNvSpPr/>
          <p:nvPr/>
        </p:nvSpPr>
        <p:spPr bwMode="auto">
          <a:xfrm>
            <a:off x="8242300" y="36337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CFD83A7-6B5E-4614-87D2-12A846762CA9}"/>
              </a:ext>
            </a:extLst>
          </p:cNvPr>
          <p:cNvSpPr/>
          <p:nvPr/>
        </p:nvSpPr>
        <p:spPr>
          <a:xfrm>
            <a:off x="3244850" y="2862263"/>
            <a:ext cx="2474913" cy="2474912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71E1270-5EA0-437D-BF64-F3929B8C009C}"/>
              </a:ext>
            </a:extLst>
          </p:cNvPr>
          <p:cNvSpPr/>
          <p:nvPr/>
        </p:nvSpPr>
        <p:spPr>
          <a:xfrm>
            <a:off x="7573963" y="3217863"/>
            <a:ext cx="1060450" cy="1062037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D54D47F-9EAC-4BF7-9C44-82ABB9948824}"/>
              </a:ext>
            </a:extLst>
          </p:cNvPr>
          <p:cNvSpPr/>
          <p:nvPr/>
        </p:nvSpPr>
        <p:spPr>
          <a:xfrm>
            <a:off x="5253038" y="2441575"/>
            <a:ext cx="1800225" cy="1801813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8D67458-5569-4103-849A-70452CE7CEF7}"/>
              </a:ext>
            </a:extLst>
          </p:cNvPr>
          <p:cNvSpPr/>
          <p:nvPr/>
        </p:nvSpPr>
        <p:spPr>
          <a:xfrm>
            <a:off x="6021388" y="3860800"/>
            <a:ext cx="2214562" cy="2216150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E05F-C4FB-4F66-8884-B7784B7F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7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Unsupervised Learning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interesting things about the data (clusters)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507" name="Straight Arrow Connector 2">
            <a:extLst>
              <a:ext uri="{FF2B5EF4-FFF2-40B4-BE49-F238E27FC236}">
                <a16:creationId xmlns:a16="http://schemas.microsoft.com/office/drawing/2014/main" id="{C62123A6-B61D-49C1-B66A-AA0AD41F5C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4363" y="5749925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08" name="Straight Arrow Connector 4">
            <a:extLst>
              <a:ext uri="{FF2B5EF4-FFF2-40B4-BE49-F238E27FC236}">
                <a16:creationId xmlns:a16="http://schemas.microsoft.com/office/drawing/2014/main" id="{35DACEFB-0B2C-4345-AF77-D523F7C45DE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54363" y="2619375"/>
            <a:ext cx="0" cy="31305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Multiply 4">
            <a:extLst>
              <a:ext uri="{FF2B5EF4-FFF2-40B4-BE49-F238E27FC236}">
                <a16:creationId xmlns:a16="http://schemas.microsoft.com/office/drawing/2014/main" id="{815D0F60-B056-4BE1-83E2-2F03EDA94B82}"/>
              </a:ext>
            </a:extLst>
          </p:cNvPr>
          <p:cNvSpPr/>
          <p:nvPr/>
        </p:nvSpPr>
        <p:spPr bwMode="auto">
          <a:xfrm>
            <a:off x="4611688" y="33115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5" name="Multiply 5">
            <a:extLst>
              <a:ext uri="{FF2B5EF4-FFF2-40B4-BE49-F238E27FC236}">
                <a16:creationId xmlns:a16="http://schemas.microsoft.com/office/drawing/2014/main" id="{6AB8F69F-836F-46EF-973E-7F887E98BB45}"/>
              </a:ext>
            </a:extLst>
          </p:cNvPr>
          <p:cNvSpPr/>
          <p:nvPr/>
        </p:nvSpPr>
        <p:spPr bwMode="auto">
          <a:xfrm>
            <a:off x="4081463" y="347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6" name="Multiply 6">
            <a:extLst>
              <a:ext uri="{FF2B5EF4-FFF2-40B4-BE49-F238E27FC236}">
                <a16:creationId xmlns:a16="http://schemas.microsoft.com/office/drawing/2014/main" id="{C6F127AD-F7F1-4EC6-8E90-55B93AFA0CFE}"/>
              </a:ext>
            </a:extLst>
          </p:cNvPr>
          <p:cNvSpPr/>
          <p:nvPr/>
        </p:nvSpPr>
        <p:spPr bwMode="auto">
          <a:xfrm>
            <a:off x="7115175" y="4225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" name="Multiply 7">
            <a:extLst>
              <a:ext uri="{FF2B5EF4-FFF2-40B4-BE49-F238E27FC236}">
                <a16:creationId xmlns:a16="http://schemas.microsoft.com/office/drawing/2014/main" id="{F3B0C16B-171B-4AA0-ABB9-0E4080EAA9AB}"/>
              </a:ext>
            </a:extLst>
          </p:cNvPr>
          <p:cNvSpPr/>
          <p:nvPr/>
        </p:nvSpPr>
        <p:spPr bwMode="auto">
          <a:xfrm>
            <a:off x="4525963" y="38909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Multiply 9">
            <a:extLst>
              <a:ext uri="{FF2B5EF4-FFF2-40B4-BE49-F238E27FC236}">
                <a16:creationId xmlns:a16="http://schemas.microsoft.com/office/drawing/2014/main" id="{EEE838A6-6AA9-490D-AA72-39CAA9A407A7}"/>
              </a:ext>
            </a:extLst>
          </p:cNvPr>
          <p:cNvSpPr/>
          <p:nvPr/>
        </p:nvSpPr>
        <p:spPr bwMode="auto">
          <a:xfrm>
            <a:off x="3430588" y="33115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9" name="Multiply 10">
            <a:extLst>
              <a:ext uri="{FF2B5EF4-FFF2-40B4-BE49-F238E27FC236}">
                <a16:creationId xmlns:a16="http://schemas.microsoft.com/office/drawing/2014/main" id="{0117E019-D078-4F86-89AE-2748DAF669E5}"/>
              </a:ext>
            </a:extLst>
          </p:cNvPr>
          <p:cNvSpPr/>
          <p:nvPr/>
        </p:nvSpPr>
        <p:spPr bwMode="auto">
          <a:xfrm>
            <a:off x="8107363" y="474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0" name="Multiply 11">
            <a:extLst>
              <a:ext uri="{FF2B5EF4-FFF2-40B4-BE49-F238E27FC236}">
                <a16:creationId xmlns:a16="http://schemas.microsoft.com/office/drawing/2014/main" id="{5E1E0671-721C-44BB-BB63-669A735DB2EA}"/>
              </a:ext>
            </a:extLst>
          </p:cNvPr>
          <p:cNvSpPr/>
          <p:nvPr/>
        </p:nvSpPr>
        <p:spPr bwMode="auto">
          <a:xfrm>
            <a:off x="5461000" y="31638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1" name="Multiply 12">
            <a:extLst>
              <a:ext uri="{FF2B5EF4-FFF2-40B4-BE49-F238E27FC236}">
                <a16:creationId xmlns:a16="http://schemas.microsoft.com/office/drawing/2014/main" id="{41AFA49C-351D-499D-B2BC-6F80CA3E91C1}"/>
              </a:ext>
            </a:extLst>
          </p:cNvPr>
          <p:cNvSpPr/>
          <p:nvPr/>
        </p:nvSpPr>
        <p:spPr bwMode="auto">
          <a:xfrm>
            <a:off x="7323138" y="4911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2" name="Multiply 13">
            <a:extLst>
              <a:ext uri="{FF2B5EF4-FFF2-40B4-BE49-F238E27FC236}">
                <a16:creationId xmlns:a16="http://schemas.microsoft.com/office/drawing/2014/main" id="{698DB48A-0EDD-419D-A9CB-0774EE85095D}"/>
              </a:ext>
            </a:extLst>
          </p:cNvPr>
          <p:cNvSpPr/>
          <p:nvPr/>
        </p:nvSpPr>
        <p:spPr bwMode="auto">
          <a:xfrm>
            <a:off x="3763963" y="4029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3" name="Multiply 14">
            <a:extLst>
              <a:ext uri="{FF2B5EF4-FFF2-40B4-BE49-F238E27FC236}">
                <a16:creationId xmlns:a16="http://schemas.microsoft.com/office/drawing/2014/main" id="{15C7B92E-9ED8-4627-9D98-E91699C324E2}"/>
              </a:ext>
            </a:extLst>
          </p:cNvPr>
          <p:cNvSpPr/>
          <p:nvPr/>
        </p:nvSpPr>
        <p:spPr bwMode="auto">
          <a:xfrm>
            <a:off x="6811963" y="46418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4" name="Multiply 15">
            <a:extLst>
              <a:ext uri="{FF2B5EF4-FFF2-40B4-BE49-F238E27FC236}">
                <a16:creationId xmlns:a16="http://schemas.microsoft.com/office/drawing/2014/main" id="{03F031BD-0843-4205-9D5C-82C2FE97C654}"/>
              </a:ext>
            </a:extLst>
          </p:cNvPr>
          <p:cNvSpPr/>
          <p:nvPr/>
        </p:nvSpPr>
        <p:spPr bwMode="auto">
          <a:xfrm>
            <a:off x="4206875" y="4606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5" name="Multiply 16">
            <a:extLst>
              <a:ext uri="{FF2B5EF4-FFF2-40B4-BE49-F238E27FC236}">
                <a16:creationId xmlns:a16="http://schemas.microsoft.com/office/drawing/2014/main" id="{EED0E685-08CE-49F4-BC71-4314F3E5DFCF}"/>
              </a:ext>
            </a:extLst>
          </p:cNvPr>
          <p:cNvSpPr/>
          <p:nvPr/>
        </p:nvSpPr>
        <p:spPr bwMode="auto">
          <a:xfrm>
            <a:off x="6015038" y="3775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6" name="Multiply 17">
            <a:extLst>
              <a:ext uri="{FF2B5EF4-FFF2-40B4-BE49-F238E27FC236}">
                <a16:creationId xmlns:a16="http://schemas.microsoft.com/office/drawing/2014/main" id="{E9BA382D-FD1C-42DF-AA65-5E12F8BF5C49}"/>
              </a:ext>
            </a:extLst>
          </p:cNvPr>
          <p:cNvSpPr/>
          <p:nvPr/>
        </p:nvSpPr>
        <p:spPr bwMode="auto">
          <a:xfrm>
            <a:off x="5967413" y="32797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7" name="Multiply 18">
            <a:extLst>
              <a:ext uri="{FF2B5EF4-FFF2-40B4-BE49-F238E27FC236}">
                <a16:creationId xmlns:a16="http://schemas.microsoft.com/office/drawing/2014/main" id="{F63B8AD6-4FE4-4EF1-8103-4639BAC7269C}"/>
              </a:ext>
            </a:extLst>
          </p:cNvPr>
          <p:cNvSpPr/>
          <p:nvPr/>
        </p:nvSpPr>
        <p:spPr bwMode="auto">
          <a:xfrm>
            <a:off x="6648450" y="3159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8" name="Multiply 19">
            <a:extLst>
              <a:ext uri="{FF2B5EF4-FFF2-40B4-BE49-F238E27FC236}">
                <a16:creationId xmlns:a16="http://schemas.microsoft.com/office/drawing/2014/main" id="{A09E9880-5ACB-4123-AC43-1BCC1CDF7401}"/>
              </a:ext>
            </a:extLst>
          </p:cNvPr>
          <p:cNvSpPr/>
          <p:nvPr/>
        </p:nvSpPr>
        <p:spPr bwMode="auto">
          <a:xfrm>
            <a:off x="6307138" y="2873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9" name="Multiply 21">
            <a:extLst>
              <a:ext uri="{FF2B5EF4-FFF2-40B4-BE49-F238E27FC236}">
                <a16:creationId xmlns:a16="http://schemas.microsoft.com/office/drawing/2014/main" id="{F7A0C9B2-ECF1-4165-B9D7-662F782CAE6C}"/>
              </a:ext>
            </a:extLst>
          </p:cNvPr>
          <p:cNvSpPr/>
          <p:nvPr/>
        </p:nvSpPr>
        <p:spPr bwMode="auto">
          <a:xfrm>
            <a:off x="6259513" y="4530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0" name="Multiply 22">
            <a:extLst>
              <a:ext uri="{FF2B5EF4-FFF2-40B4-BE49-F238E27FC236}">
                <a16:creationId xmlns:a16="http://schemas.microsoft.com/office/drawing/2014/main" id="{22CFC8C8-7077-45C8-9BC6-F06A9175441D}"/>
              </a:ext>
            </a:extLst>
          </p:cNvPr>
          <p:cNvSpPr/>
          <p:nvPr/>
        </p:nvSpPr>
        <p:spPr bwMode="auto">
          <a:xfrm>
            <a:off x="6413500" y="51117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1" name="Multiply 23">
            <a:extLst>
              <a:ext uri="{FF2B5EF4-FFF2-40B4-BE49-F238E27FC236}">
                <a16:creationId xmlns:a16="http://schemas.microsoft.com/office/drawing/2014/main" id="{4312778E-2159-4226-B5BE-E67822B2AD4E}"/>
              </a:ext>
            </a:extLst>
          </p:cNvPr>
          <p:cNvSpPr/>
          <p:nvPr/>
        </p:nvSpPr>
        <p:spPr bwMode="auto">
          <a:xfrm>
            <a:off x="5805488" y="4810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2" name="Multiply 24">
            <a:extLst>
              <a:ext uri="{FF2B5EF4-FFF2-40B4-BE49-F238E27FC236}">
                <a16:creationId xmlns:a16="http://schemas.microsoft.com/office/drawing/2014/main" id="{4FEF1273-86B6-449B-8E44-59BE6B470EA9}"/>
              </a:ext>
            </a:extLst>
          </p:cNvPr>
          <p:cNvSpPr/>
          <p:nvPr/>
        </p:nvSpPr>
        <p:spPr bwMode="auto">
          <a:xfrm>
            <a:off x="4930775" y="34671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3" name="Multiply 25">
            <a:extLst>
              <a:ext uri="{FF2B5EF4-FFF2-40B4-BE49-F238E27FC236}">
                <a16:creationId xmlns:a16="http://schemas.microsoft.com/office/drawing/2014/main" id="{B1E63CC3-8449-4B5F-A820-3B0741B9584A}"/>
              </a:ext>
            </a:extLst>
          </p:cNvPr>
          <p:cNvSpPr/>
          <p:nvPr/>
        </p:nvSpPr>
        <p:spPr bwMode="auto">
          <a:xfrm>
            <a:off x="5657850" y="35591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4" name="Multiply 26">
            <a:extLst>
              <a:ext uri="{FF2B5EF4-FFF2-40B4-BE49-F238E27FC236}">
                <a16:creationId xmlns:a16="http://schemas.microsoft.com/office/drawing/2014/main" id="{F3DC1105-2108-47FF-B315-4FFC24EA8D76}"/>
              </a:ext>
            </a:extLst>
          </p:cNvPr>
          <p:cNvSpPr/>
          <p:nvPr/>
        </p:nvSpPr>
        <p:spPr bwMode="auto">
          <a:xfrm>
            <a:off x="4235450" y="41592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5" name="Multiply 27">
            <a:extLst>
              <a:ext uri="{FF2B5EF4-FFF2-40B4-BE49-F238E27FC236}">
                <a16:creationId xmlns:a16="http://schemas.microsoft.com/office/drawing/2014/main" id="{DC5FC187-03D3-439A-80DF-DF9ECA93589C}"/>
              </a:ext>
            </a:extLst>
          </p:cNvPr>
          <p:cNvSpPr/>
          <p:nvPr/>
        </p:nvSpPr>
        <p:spPr bwMode="auto">
          <a:xfrm>
            <a:off x="3659188" y="36433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6" name="Multiply 28">
            <a:extLst>
              <a:ext uri="{FF2B5EF4-FFF2-40B4-BE49-F238E27FC236}">
                <a16:creationId xmlns:a16="http://schemas.microsoft.com/office/drawing/2014/main" id="{26786712-D839-4AAE-9AD5-6B83EDB08E42}"/>
              </a:ext>
            </a:extLst>
          </p:cNvPr>
          <p:cNvSpPr/>
          <p:nvPr/>
        </p:nvSpPr>
        <p:spPr bwMode="auto">
          <a:xfrm>
            <a:off x="4151313" y="37512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7" name="Multiply 29">
            <a:extLst>
              <a:ext uri="{FF2B5EF4-FFF2-40B4-BE49-F238E27FC236}">
                <a16:creationId xmlns:a16="http://schemas.microsoft.com/office/drawing/2014/main" id="{851A4E38-1D57-4890-A9C6-769EB1782EEA}"/>
              </a:ext>
            </a:extLst>
          </p:cNvPr>
          <p:cNvSpPr/>
          <p:nvPr/>
        </p:nvSpPr>
        <p:spPr bwMode="auto">
          <a:xfrm>
            <a:off x="5899150" y="3000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8" name="Multiply 30">
            <a:extLst>
              <a:ext uri="{FF2B5EF4-FFF2-40B4-BE49-F238E27FC236}">
                <a16:creationId xmlns:a16="http://schemas.microsoft.com/office/drawing/2014/main" id="{4FE60577-D375-4344-AC69-94ADF282C48C}"/>
              </a:ext>
            </a:extLst>
          </p:cNvPr>
          <p:cNvSpPr/>
          <p:nvPr/>
        </p:nvSpPr>
        <p:spPr bwMode="auto">
          <a:xfrm>
            <a:off x="6453188" y="47926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9" name="Multiply 31">
            <a:extLst>
              <a:ext uri="{FF2B5EF4-FFF2-40B4-BE49-F238E27FC236}">
                <a16:creationId xmlns:a16="http://schemas.microsoft.com/office/drawing/2014/main" id="{5AB3BAD0-5002-4A78-935D-F8E32C1BDE7A}"/>
              </a:ext>
            </a:extLst>
          </p:cNvPr>
          <p:cNvSpPr/>
          <p:nvPr/>
        </p:nvSpPr>
        <p:spPr bwMode="auto">
          <a:xfrm>
            <a:off x="7483475" y="45085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0" name="Multiply 32">
            <a:extLst>
              <a:ext uri="{FF2B5EF4-FFF2-40B4-BE49-F238E27FC236}">
                <a16:creationId xmlns:a16="http://schemas.microsoft.com/office/drawing/2014/main" id="{2D97F174-691C-4B51-9088-BE10BD8EE7CE}"/>
              </a:ext>
            </a:extLst>
          </p:cNvPr>
          <p:cNvSpPr/>
          <p:nvPr/>
        </p:nvSpPr>
        <p:spPr bwMode="auto">
          <a:xfrm>
            <a:off x="6964363" y="50530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1" name="Multiply 33">
            <a:extLst>
              <a:ext uri="{FF2B5EF4-FFF2-40B4-BE49-F238E27FC236}">
                <a16:creationId xmlns:a16="http://schemas.microsoft.com/office/drawing/2014/main" id="{864D19A9-E9E7-4D4A-9F91-5ED3BE55F5D5}"/>
              </a:ext>
            </a:extLst>
          </p:cNvPr>
          <p:cNvSpPr/>
          <p:nvPr/>
        </p:nvSpPr>
        <p:spPr bwMode="auto">
          <a:xfrm>
            <a:off x="7851775" y="42386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2" name="Multiply 34">
            <a:extLst>
              <a:ext uri="{FF2B5EF4-FFF2-40B4-BE49-F238E27FC236}">
                <a16:creationId xmlns:a16="http://schemas.microsoft.com/office/drawing/2014/main" id="{DD3CFF21-F9D5-4330-A4D1-064A10B6346E}"/>
              </a:ext>
            </a:extLst>
          </p:cNvPr>
          <p:cNvSpPr/>
          <p:nvPr/>
        </p:nvSpPr>
        <p:spPr bwMode="auto">
          <a:xfrm>
            <a:off x="6719888" y="42418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3" name="Multiply 35">
            <a:extLst>
              <a:ext uri="{FF2B5EF4-FFF2-40B4-BE49-F238E27FC236}">
                <a16:creationId xmlns:a16="http://schemas.microsoft.com/office/drawing/2014/main" id="{ACE61726-4606-4EEB-A86F-547E11A90A44}"/>
              </a:ext>
            </a:extLst>
          </p:cNvPr>
          <p:cNvSpPr/>
          <p:nvPr/>
        </p:nvSpPr>
        <p:spPr bwMode="auto">
          <a:xfrm>
            <a:off x="4902200" y="39338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4" name="Multiply 36">
            <a:extLst>
              <a:ext uri="{FF2B5EF4-FFF2-40B4-BE49-F238E27FC236}">
                <a16:creationId xmlns:a16="http://schemas.microsoft.com/office/drawing/2014/main" id="{CCAA96C6-B215-43BC-8942-EE080C5E5EF7}"/>
              </a:ext>
            </a:extLst>
          </p:cNvPr>
          <p:cNvSpPr/>
          <p:nvPr/>
        </p:nvSpPr>
        <p:spPr bwMode="auto">
          <a:xfrm>
            <a:off x="4629150" y="43354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5" name="Multiply 37">
            <a:extLst>
              <a:ext uri="{FF2B5EF4-FFF2-40B4-BE49-F238E27FC236}">
                <a16:creationId xmlns:a16="http://schemas.microsoft.com/office/drawing/2014/main" id="{1ED65FFC-FC7F-48B2-B56E-E62E6584FA0A}"/>
              </a:ext>
            </a:extLst>
          </p:cNvPr>
          <p:cNvSpPr/>
          <p:nvPr/>
        </p:nvSpPr>
        <p:spPr bwMode="auto">
          <a:xfrm>
            <a:off x="5308600" y="39830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6" name="Multiply 38">
            <a:extLst>
              <a:ext uri="{FF2B5EF4-FFF2-40B4-BE49-F238E27FC236}">
                <a16:creationId xmlns:a16="http://schemas.microsoft.com/office/drawing/2014/main" id="{C861BD3B-7BE4-488E-87C0-CC49FFA4E86D}"/>
              </a:ext>
            </a:extLst>
          </p:cNvPr>
          <p:cNvSpPr/>
          <p:nvPr/>
        </p:nvSpPr>
        <p:spPr bwMode="auto">
          <a:xfrm>
            <a:off x="5578475" y="27400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7" name="Multiply 39">
            <a:extLst>
              <a:ext uri="{FF2B5EF4-FFF2-40B4-BE49-F238E27FC236}">
                <a16:creationId xmlns:a16="http://schemas.microsoft.com/office/drawing/2014/main" id="{959DEE4B-A35D-4C20-8FDD-692C61C83FA3}"/>
              </a:ext>
            </a:extLst>
          </p:cNvPr>
          <p:cNvSpPr/>
          <p:nvPr/>
        </p:nvSpPr>
        <p:spPr bwMode="auto">
          <a:xfrm>
            <a:off x="3925888" y="30845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8" name="Multiply 40">
            <a:extLst>
              <a:ext uri="{FF2B5EF4-FFF2-40B4-BE49-F238E27FC236}">
                <a16:creationId xmlns:a16="http://schemas.microsoft.com/office/drawing/2014/main" id="{A1F45CFB-86CC-45FE-8E57-F30C041A4D04}"/>
              </a:ext>
            </a:extLst>
          </p:cNvPr>
          <p:cNvSpPr/>
          <p:nvPr/>
        </p:nvSpPr>
        <p:spPr bwMode="auto">
          <a:xfrm>
            <a:off x="7351713" y="53324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9" name="Multiply 41">
            <a:extLst>
              <a:ext uri="{FF2B5EF4-FFF2-40B4-BE49-F238E27FC236}">
                <a16:creationId xmlns:a16="http://schemas.microsoft.com/office/drawing/2014/main" id="{7C81927B-31DE-4CED-84D7-A2D6D5755906}"/>
              </a:ext>
            </a:extLst>
          </p:cNvPr>
          <p:cNvSpPr/>
          <p:nvPr/>
        </p:nvSpPr>
        <p:spPr bwMode="auto">
          <a:xfrm>
            <a:off x="6580188" y="38306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0" name="Multiply 42">
            <a:extLst>
              <a:ext uri="{FF2B5EF4-FFF2-40B4-BE49-F238E27FC236}">
                <a16:creationId xmlns:a16="http://schemas.microsoft.com/office/drawing/2014/main" id="{985BA8A1-4675-4A59-834A-9D98B9740AA7}"/>
              </a:ext>
            </a:extLst>
          </p:cNvPr>
          <p:cNvSpPr/>
          <p:nvPr/>
        </p:nvSpPr>
        <p:spPr bwMode="auto">
          <a:xfrm>
            <a:off x="5765800" y="42989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1" name="Multiply 43">
            <a:extLst>
              <a:ext uri="{FF2B5EF4-FFF2-40B4-BE49-F238E27FC236}">
                <a16:creationId xmlns:a16="http://schemas.microsoft.com/office/drawing/2014/main" id="{68625E91-A221-4320-BDC0-EB7DF603E4EC}"/>
              </a:ext>
            </a:extLst>
          </p:cNvPr>
          <p:cNvSpPr/>
          <p:nvPr/>
        </p:nvSpPr>
        <p:spPr bwMode="auto">
          <a:xfrm>
            <a:off x="7646988" y="33416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2" name="Multiply 44">
            <a:extLst>
              <a:ext uri="{FF2B5EF4-FFF2-40B4-BE49-F238E27FC236}">
                <a16:creationId xmlns:a16="http://schemas.microsoft.com/office/drawing/2014/main" id="{EC25261A-86DA-4E16-9976-12D2098F652F}"/>
              </a:ext>
            </a:extLst>
          </p:cNvPr>
          <p:cNvSpPr/>
          <p:nvPr/>
        </p:nvSpPr>
        <p:spPr bwMode="auto">
          <a:xfrm>
            <a:off x="7531100" y="3648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3" name="Multiply 45">
            <a:extLst>
              <a:ext uri="{FF2B5EF4-FFF2-40B4-BE49-F238E27FC236}">
                <a16:creationId xmlns:a16="http://schemas.microsoft.com/office/drawing/2014/main" id="{0AD7A7E9-B569-4424-AC24-9C4E0A50687C}"/>
              </a:ext>
            </a:extLst>
          </p:cNvPr>
          <p:cNvSpPr/>
          <p:nvPr/>
        </p:nvSpPr>
        <p:spPr bwMode="auto">
          <a:xfrm>
            <a:off x="7918450" y="35496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4" name="Multiply 46">
            <a:extLst>
              <a:ext uri="{FF2B5EF4-FFF2-40B4-BE49-F238E27FC236}">
                <a16:creationId xmlns:a16="http://schemas.microsoft.com/office/drawing/2014/main" id="{581A3824-452C-4F82-B943-C19602C3BA1A}"/>
              </a:ext>
            </a:extLst>
          </p:cNvPr>
          <p:cNvSpPr/>
          <p:nvPr/>
        </p:nvSpPr>
        <p:spPr bwMode="auto">
          <a:xfrm>
            <a:off x="7970838" y="3209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5" name="Multiply 47">
            <a:extLst>
              <a:ext uri="{FF2B5EF4-FFF2-40B4-BE49-F238E27FC236}">
                <a16:creationId xmlns:a16="http://schemas.microsoft.com/office/drawing/2014/main" id="{AE38F7EB-8518-4E59-BF1B-9836714B19C9}"/>
              </a:ext>
            </a:extLst>
          </p:cNvPr>
          <p:cNvSpPr/>
          <p:nvPr/>
        </p:nvSpPr>
        <p:spPr bwMode="auto">
          <a:xfrm>
            <a:off x="8242300" y="36337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A744324-1C00-4167-B9A6-5C5918F4F9D4}"/>
              </a:ext>
            </a:extLst>
          </p:cNvPr>
          <p:cNvSpPr/>
          <p:nvPr/>
        </p:nvSpPr>
        <p:spPr>
          <a:xfrm>
            <a:off x="3502025" y="2208213"/>
            <a:ext cx="3379788" cy="3381375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ACA0AA6-3456-48BE-ABE2-992F8F891DD6}"/>
              </a:ext>
            </a:extLst>
          </p:cNvPr>
          <p:cNvSpPr/>
          <p:nvPr/>
        </p:nvSpPr>
        <p:spPr>
          <a:xfrm>
            <a:off x="7573963" y="3159125"/>
            <a:ext cx="1060450" cy="1062038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9D77443-816B-4F15-8D9D-50286E36EA5E}"/>
              </a:ext>
            </a:extLst>
          </p:cNvPr>
          <p:cNvSpPr/>
          <p:nvPr/>
        </p:nvSpPr>
        <p:spPr>
          <a:xfrm>
            <a:off x="6121400" y="3775075"/>
            <a:ext cx="2397125" cy="2397125"/>
          </a:xfrm>
          <a:prstGeom prst="ellipse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FA1DECD4-625B-483D-8F87-665248B9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591B-C0E1-46BC-A207-827C5932D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860550"/>
            <a:ext cx="9290050" cy="4384675"/>
          </a:xfrm>
        </p:spPr>
        <p:txBody>
          <a:bodyPr/>
          <a:lstStyle/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000" dirty="0"/>
              <a:t>Write down the moving average equation. What are some good values for alpha?</a:t>
            </a:r>
            <a:endParaRPr lang="en-US" altLang="en-US" sz="1600" dirty="0"/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000" dirty="0"/>
              <a:t>In player modeling, </a:t>
            </a:r>
            <a:r>
              <a:rPr lang="en-US" altLang="en-US" sz="2000" dirty="0" err="1"/>
              <a:t>PrefersRocketLauncher</a:t>
            </a:r>
            <a:r>
              <a:rPr lang="en-US" altLang="en-US" sz="2000" dirty="0"/>
              <a:t> is a traits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000" dirty="0" err="1"/>
              <a:t>PrefersRocketLauncher</a:t>
            </a:r>
            <a:r>
              <a:rPr lang="en-US" altLang="en-US" sz="2000" dirty="0"/>
              <a:t> can have a value in what range?</a:t>
            </a:r>
          </a:p>
          <a:p>
            <a:pPr marL="914400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1600" dirty="0"/>
              <a:t>0 - 1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000" dirty="0"/>
              <a:t>In player modeling, these things we’re tracking could describe a player’s </a:t>
            </a:r>
            <a:r>
              <a:rPr lang="en-US" altLang="en-US" sz="2000" dirty="0" err="1"/>
              <a:t>Skill,Preference</a:t>
            </a:r>
            <a:r>
              <a:rPr lang="en-US" altLang="en-US" sz="2000" dirty="0"/>
              <a:t>, Weaknesses.</a:t>
            </a:r>
          </a:p>
          <a:p>
            <a:pPr marL="457200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2000" dirty="0"/>
              <a:t>In order to prioritize what to track about the player, what should you score in an Excel sheet?</a:t>
            </a:r>
          </a:p>
          <a:p>
            <a:pPr marL="914400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1600" dirty="0"/>
              <a:t>Usage time</a:t>
            </a:r>
          </a:p>
          <a:p>
            <a:pPr marL="914400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1600" dirty="0"/>
              <a:t>How hard to program</a:t>
            </a:r>
          </a:p>
          <a:p>
            <a:pPr marL="914400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1600" dirty="0"/>
              <a:t>Tips and tricks</a:t>
            </a:r>
          </a:p>
          <a:p>
            <a:pPr marL="914400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1600" dirty="0"/>
              <a:t>Matchmaking</a:t>
            </a:r>
          </a:p>
          <a:p>
            <a:pPr marL="914400" lvl="1" indent="-45720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1600" dirty="0"/>
              <a:t>Cheating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5E13-4836-4F76-8E53-FABD05F1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7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Unsupervised Learning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interesting things about the data (clusters)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531" name="Straight Arrow Connector 2">
            <a:extLst>
              <a:ext uri="{FF2B5EF4-FFF2-40B4-BE49-F238E27FC236}">
                <a16:creationId xmlns:a16="http://schemas.microsoft.com/office/drawing/2014/main" id="{E6B80A18-2E7A-4731-A870-0DEA62EFE2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4363" y="5749925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2" name="Straight Arrow Connector 4">
            <a:extLst>
              <a:ext uri="{FF2B5EF4-FFF2-40B4-BE49-F238E27FC236}">
                <a16:creationId xmlns:a16="http://schemas.microsoft.com/office/drawing/2014/main" id="{4EF1512E-96B5-45BC-962E-AD7DCE60905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54363" y="2619375"/>
            <a:ext cx="0" cy="31305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Multiply 4">
            <a:extLst>
              <a:ext uri="{FF2B5EF4-FFF2-40B4-BE49-F238E27FC236}">
                <a16:creationId xmlns:a16="http://schemas.microsoft.com/office/drawing/2014/main" id="{0F8916D9-20C3-45DB-869A-AEEAADFCDEC6}"/>
              </a:ext>
            </a:extLst>
          </p:cNvPr>
          <p:cNvSpPr/>
          <p:nvPr/>
        </p:nvSpPr>
        <p:spPr bwMode="auto">
          <a:xfrm>
            <a:off x="4508500" y="33305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5" name="Multiply 5">
            <a:extLst>
              <a:ext uri="{FF2B5EF4-FFF2-40B4-BE49-F238E27FC236}">
                <a16:creationId xmlns:a16="http://schemas.microsoft.com/office/drawing/2014/main" id="{764BD004-46B4-4DEA-B2FF-1AD445D93434}"/>
              </a:ext>
            </a:extLst>
          </p:cNvPr>
          <p:cNvSpPr/>
          <p:nvPr/>
        </p:nvSpPr>
        <p:spPr bwMode="auto">
          <a:xfrm>
            <a:off x="4081463" y="34702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6" name="Multiply 6">
            <a:extLst>
              <a:ext uri="{FF2B5EF4-FFF2-40B4-BE49-F238E27FC236}">
                <a16:creationId xmlns:a16="http://schemas.microsoft.com/office/drawing/2014/main" id="{B015BE2F-D578-4E99-B76F-905DDE48C980}"/>
              </a:ext>
            </a:extLst>
          </p:cNvPr>
          <p:cNvSpPr/>
          <p:nvPr/>
        </p:nvSpPr>
        <p:spPr bwMode="auto">
          <a:xfrm>
            <a:off x="7370763" y="35591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" name="Multiply 7">
            <a:extLst>
              <a:ext uri="{FF2B5EF4-FFF2-40B4-BE49-F238E27FC236}">
                <a16:creationId xmlns:a16="http://schemas.microsoft.com/office/drawing/2014/main" id="{44F0D1C0-D1A1-4D9C-B61B-566DAF04B37E}"/>
              </a:ext>
            </a:extLst>
          </p:cNvPr>
          <p:cNvSpPr/>
          <p:nvPr/>
        </p:nvSpPr>
        <p:spPr bwMode="auto">
          <a:xfrm>
            <a:off x="4532313" y="40306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Multiply 9">
            <a:extLst>
              <a:ext uri="{FF2B5EF4-FFF2-40B4-BE49-F238E27FC236}">
                <a16:creationId xmlns:a16="http://schemas.microsoft.com/office/drawing/2014/main" id="{5E3E93F0-604C-455E-BD01-945543D4763C}"/>
              </a:ext>
            </a:extLst>
          </p:cNvPr>
          <p:cNvSpPr/>
          <p:nvPr/>
        </p:nvSpPr>
        <p:spPr bwMode="auto">
          <a:xfrm>
            <a:off x="3924300" y="50038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9" name="Multiply 10">
            <a:extLst>
              <a:ext uri="{FF2B5EF4-FFF2-40B4-BE49-F238E27FC236}">
                <a16:creationId xmlns:a16="http://schemas.microsoft.com/office/drawing/2014/main" id="{4D3FA9CA-AB80-4997-9962-129A92BBC3DF}"/>
              </a:ext>
            </a:extLst>
          </p:cNvPr>
          <p:cNvSpPr/>
          <p:nvPr/>
        </p:nvSpPr>
        <p:spPr bwMode="auto">
          <a:xfrm>
            <a:off x="8081963" y="47593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0" name="Multiply 11">
            <a:extLst>
              <a:ext uri="{FF2B5EF4-FFF2-40B4-BE49-F238E27FC236}">
                <a16:creationId xmlns:a16="http://schemas.microsoft.com/office/drawing/2014/main" id="{1A51F319-B5A1-4879-ACD3-DA91F387A660}"/>
              </a:ext>
            </a:extLst>
          </p:cNvPr>
          <p:cNvSpPr/>
          <p:nvPr/>
        </p:nvSpPr>
        <p:spPr bwMode="auto">
          <a:xfrm>
            <a:off x="5461000" y="31638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1" name="Multiply 12">
            <a:extLst>
              <a:ext uri="{FF2B5EF4-FFF2-40B4-BE49-F238E27FC236}">
                <a16:creationId xmlns:a16="http://schemas.microsoft.com/office/drawing/2014/main" id="{2BAC2E07-F2EF-46B0-AE68-972479A66A5F}"/>
              </a:ext>
            </a:extLst>
          </p:cNvPr>
          <p:cNvSpPr/>
          <p:nvPr/>
        </p:nvSpPr>
        <p:spPr bwMode="auto">
          <a:xfrm>
            <a:off x="5889625" y="44497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2" name="Multiply 13">
            <a:extLst>
              <a:ext uri="{FF2B5EF4-FFF2-40B4-BE49-F238E27FC236}">
                <a16:creationId xmlns:a16="http://schemas.microsoft.com/office/drawing/2014/main" id="{848EE23D-585C-4149-8303-4A35505BA1BD}"/>
              </a:ext>
            </a:extLst>
          </p:cNvPr>
          <p:cNvSpPr/>
          <p:nvPr/>
        </p:nvSpPr>
        <p:spPr bwMode="auto">
          <a:xfrm>
            <a:off x="4254500" y="42830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3" name="Multiply 14">
            <a:extLst>
              <a:ext uri="{FF2B5EF4-FFF2-40B4-BE49-F238E27FC236}">
                <a16:creationId xmlns:a16="http://schemas.microsoft.com/office/drawing/2014/main" id="{363E90FF-8351-4F5A-8013-4AE8A87307F7}"/>
              </a:ext>
            </a:extLst>
          </p:cNvPr>
          <p:cNvSpPr/>
          <p:nvPr/>
        </p:nvSpPr>
        <p:spPr bwMode="auto">
          <a:xfrm>
            <a:off x="8507413" y="50212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4" name="Multiply 15">
            <a:extLst>
              <a:ext uri="{FF2B5EF4-FFF2-40B4-BE49-F238E27FC236}">
                <a16:creationId xmlns:a16="http://schemas.microsoft.com/office/drawing/2014/main" id="{2C3A98FB-A4F9-4A9E-A2F6-855E3A8A8254}"/>
              </a:ext>
            </a:extLst>
          </p:cNvPr>
          <p:cNvSpPr/>
          <p:nvPr/>
        </p:nvSpPr>
        <p:spPr bwMode="auto">
          <a:xfrm>
            <a:off x="6964363" y="27400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5" name="Multiply 16">
            <a:extLst>
              <a:ext uri="{FF2B5EF4-FFF2-40B4-BE49-F238E27FC236}">
                <a16:creationId xmlns:a16="http://schemas.microsoft.com/office/drawing/2014/main" id="{AD5155A4-DFFE-436B-89A3-E6D8CCCD1A8A}"/>
              </a:ext>
            </a:extLst>
          </p:cNvPr>
          <p:cNvSpPr/>
          <p:nvPr/>
        </p:nvSpPr>
        <p:spPr bwMode="auto">
          <a:xfrm>
            <a:off x="5268913" y="34782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6" name="Multiply 17">
            <a:extLst>
              <a:ext uri="{FF2B5EF4-FFF2-40B4-BE49-F238E27FC236}">
                <a16:creationId xmlns:a16="http://schemas.microsoft.com/office/drawing/2014/main" id="{8F3EC6C4-CD31-4DC5-B365-884DB24272F0}"/>
              </a:ext>
            </a:extLst>
          </p:cNvPr>
          <p:cNvSpPr/>
          <p:nvPr/>
        </p:nvSpPr>
        <p:spPr bwMode="auto">
          <a:xfrm>
            <a:off x="5967413" y="32797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7" name="Multiply 18">
            <a:extLst>
              <a:ext uri="{FF2B5EF4-FFF2-40B4-BE49-F238E27FC236}">
                <a16:creationId xmlns:a16="http://schemas.microsoft.com/office/drawing/2014/main" id="{BB2AA981-94EC-49DC-8C03-F390F09260DA}"/>
              </a:ext>
            </a:extLst>
          </p:cNvPr>
          <p:cNvSpPr/>
          <p:nvPr/>
        </p:nvSpPr>
        <p:spPr bwMode="auto">
          <a:xfrm>
            <a:off x="6648450" y="3159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8" name="Multiply 19">
            <a:extLst>
              <a:ext uri="{FF2B5EF4-FFF2-40B4-BE49-F238E27FC236}">
                <a16:creationId xmlns:a16="http://schemas.microsoft.com/office/drawing/2014/main" id="{6C0C4991-47DA-4FDF-91CE-829D7403006B}"/>
              </a:ext>
            </a:extLst>
          </p:cNvPr>
          <p:cNvSpPr/>
          <p:nvPr/>
        </p:nvSpPr>
        <p:spPr bwMode="auto">
          <a:xfrm>
            <a:off x="6307138" y="28733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9" name="Multiply 21">
            <a:extLst>
              <a:ext uri="{FF2B5EF4-FFF2-40B4-BE49-F238E27FC236}">
                <a16:creationId xmlns:a16="http://schemas.microsoft.com/office/drawing/2014/main" id="{09F500EC-FE6E-4957-A7F3-88346169ABAE}"/>
              </a:ext>
            </a:extLst>
          </p:cNvPr>
          <p:cNvSpPr/>
          <p:nvPr/>
        </p:nvSpPr>
        <p:spPr bwMode="auto">
          <a:xfrm>
            <a:off x="6038850" y="47291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0" name="Multiply 22">
            <a:extLst>
              <a:ext uri="{FF2B5EF4-FFF2-40B4-BE49-F238E27FC236}">
                <a16:creationId xmlns:a16="http://schemas.microsoft.com/office/drawing/2014/main" id="{29DEDE93-749F-42EE-9D7A-40B1AEE617F7}"/>
              </a:ext>
            </a:extLst>
          </p:cNvPr>
          <p:cNvSpPr/>
          <p:nvPr/>
        </p:nvSpPr>
        <p:spPr bwMode="auto">
          <a:xfrm>
            <a:off x="6172200" y="49545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1" name="Multiply 23">
            <a:extLst>
              <a:ext uri="{FF2B5EF4-FFF2-40B4-BE49-F238E27FC236}">
                <a16:creationId xmlns:a16="http://schemas.microsoft.com/office/drawing/2014/main" id="{7EF34974-5CAA-49F6-9A71-2BD14457AA54}"/>
              </a:ext>
            </a:extLst>
          </p:cNvPr>
          <p:cNvSpPr/>
          <p:nvPr/>
        </p:nvSpPr>
        <p:spPr bwMode="auto">
          <a:xfrm>
            <a:off x="5805488" y="48101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2" name="Multiply 24">
            <a:extLst>
              <a:ext uri="{FF2B5EF4-FFF2-40B4-BE49-F238E27FC236}">
                <a16:creationId xmlns:a16="http://schemas.microsoft.com/office/drawing/2014/main" id="{FDD01F15-18D9-4152-AEBE-61714957F030}"/>
              </a:ext>
            </a:extLst>
          </p:cNvPr>
          <p:cNvSpPr/>
          <p:nvPr/>
        </p:nvSpPr>
        <p:spPr bwMode="auto">
          <a:xfrm>
            <a:off x="4897438" y="35480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3" name="Multiply 25">
            <a:extLst>
              <a:ext uri="{FF2B5EF4-FFF2-40B4-BE49-F238E27FC236}">
                <a16:creationId xmlns:a16="http://schemas.microsoft.com/office/drawing/2014/main" id="{756D188D-F710-406E-B8C9-A70D8790E3CE}"/>
              </a:ext>
            </a:extLst>
          </p:cNvPr>
          <p:cNvSpPr/>
          <p:nvPr/>
        </p:nvSpPr>
        <p:spPr bwMode="auto">
          <a:xfrm>
            <a:off x="5657850" y="35591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4" name="Multiply 26">
            <a:extLst>
              <a:ext uri="{FF2B5EF4-FFF2-40B4-BE49-F238E27FC236}">
                <a16:creationId xmlns:a16="http://schemas.microsoft.com/office/drawing/2014/main" id="{F3F0607F-BDFF-440B-80C6-80D905827396}"/>
              </a:ext>
            </a:extLst>
          </p:cNvPr>
          <p:cNvSpPr/>
          <p:nvPr/>
        </p:nvSpPr>
        <p:spPr bwMode="auto">
          <a:xfrm>
            <a:off x="4549775" y="44005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5" name="Multiply 27">
            <a:extLst>
              <a:ext uri="{FF2B5EF4-FFF2-40B4-BE49-F238E27FC236}">
                <a16:creationId xmlns:a16="http://schemas.microsoft.com/office/drawing/2014/main" id="{D6E50E4C-4963-4135-85F9-B660AA896AEF}"/>
              </a:ext>
            </a:extLst>
          </p:cNvPr>
          <p:cNvSpPr/>
          <p:nvPr/>
        </p:nvSpPr>
        <p:spPr bwMode="auto">
          <a:xfrm>
            <a:off x="3867150" y="4606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6" name="Multiply 28">
            <a:extLst>
              <a:ext uri="{FF2B5EF4-FFF2-40B4-BE49-F238E27FC236}">
                <a16:creationId xmlns:a16="http://schemas.microsoft.com/office/drawing/2014/main" id="{EEA7E9A1-228F-408A-AEDC-9985035026BE}"/>
              </a:ext>
            </a:extLst>
          </p:cNvPr>
          <p:cNvSpPr/>
          <p:nvPr/>
        </p:nvSpPr>
        <p:spPr bwMode="auto">
          <a:xfrm>
            <a:off x="3990975" y="40179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7" name="Multiply 29">
            <a:extLst>
              <a:ext uri="{FF2B5EF4-FFF2-40B4-BE49-F238E27FC236}">
                <a16:creationId xmlns:a16="http://schemas.microsoft.com/office/drawing/2014/main" id="{FDED2202-06F2-448B-9505-BDD18AC4F354}"/>
              </a:ext>
            </a:extLst>
          </p:cNvPr>
          <p:cNvSpPr/>
          <p:nvPr/>
        </p:nvSpPr>
        <p:spPr bwMode="auto">
          <a:xfrm>
            <a:off x="5786438" y="29146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8" name="Multiply 30">
            <a:extLst>
              <a:ext uri="{FF2B5EF4-FFF2-40B4-BE49-F238E27FC236}">
                <a16:creationId xmlns:a16="http://schemas.microsoft.com/office/drawing/2014/main" id="{AFD1DB8C-0842-49BC-9F8A-151465A33E70}"/>
              </a:ext>
            </a:extLst>
          </p:cNvPr>
          <p:cNvSpPr/>
          <p:nvPr/>
        </p:nvSpPr>
        <p:spPr bwMode="auto">
          <a:xfrm>
            <a:off x="6367463" y="46720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9" name="Multiply 31">
            <a:extLst>
              <a:ext uri="{FF2B5EF4-FFF2-40B4-BE49-F238E27FC236}">
                <a16:creationId xmlns:a16="http://schemas.microsoft.com/office/drawing/2014/main" id="{0E2CB01A-9D84-4765-B704-F854AA39731E}"/>
              </a:ext>
            </a:extLst>
          </p:cNvPr>
          <p:cNvSpPr/>
          <p:nvPr/>
        </p:nvSpPr>
        <p:spPr bwMode="auto">
          <a:xfrm>
            <a:off x="8348663" y="45466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0" name="Multiply 32">
            <a:extLst>
              <a:ext uri="{FF2B5EF4-FFF2-40B4-BE49-F238E27FC236}">
                <a16:creationId xmlns:a16="http://schemas.microsoft.com/office/drawing/2014/main" id="{F87F55F4-90FC-4865-ACD6-B4D1779E7262}"/>
              </a:ext>
            </a:extLst>
          </p:cNvPr>
          <p:cNvSpPr/>
          <p:nvPr/>
        </p:nvSpPr>
        <p:spPr bwMode="auto">
          <a:xfrm>
            <a:off x="6734175" y="48212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1" name="Multiply 33">
            <a:extLst>
              <a:ext uri="{FF2B5EF4-FFF2-40B4-BE49-F238E27FC236}">
                <a16:creationId xmlns:a16="http://schemas.microsoft.com/office/drawing/2014/main" id="{CED8825F-7F48-4DFE-AEB3-72EB86393010}"/>
              </a:ext>
            </a:extLst>
          </p:cNvPr>
          <p:cNvSpPr/>
          <p:nvPr/>
        </p:nvSpPr>
        <p:spPr bwMode="auto">
          <a:xfrm>
            <a:off x="8039100" y="41370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2" name="Multiply 34">
            <a:extLst>
              <a:ext uri="{FF2B5EF4-FFF2-40B4-BE49-F238E27FC236}">
                <a16:creationId xmlns:a16="http://schemas.microsoft.com/office/drawing/2014/main" id="{361A8B7B-63D4-44F4-B0DB-FDD6A14DC807}"/>
              </a:ext>
            </a:extLst>
          </p:cNvPr>
          <p:cNvSpPr/>
          <p:nvPr/>
        </p:nvSpPr>
        <p:spPr bwMode="auto">
          <a:xfrm>
            <a:off x="6188075" y="43751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3" name="Multiply 35">
            <a:extLst>
              <a:ext uri="{FF2B5EF4-FFF2-40B4-BE49-F238E27FC236}">
                <a16:creationId xmlns:a16="http://schemas.microsoft.com/office/drawing/2014/main" id="{D0E333D3-44C1-4200-898B-67B042E7EABF}"/>
              </a:ext>
            </a:extLst>
          </p:cNvPr>
          <p:cNvSpPr/>
          <p:nvPr/>
        </p:nvSpPr>
        <p:spPr bwMode="auto">
          <a:xfrm>
            <a:off x="4902200" y="39338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4" name="Multiply 36">
            <a:extLst>
              <a:ext uri="{FF2B5EF4-FFF2-40B4-BE49-F238E27FC236}">
                <a16:creationId xmlns:a16="http://schemas.microsoft.com/office/drawing/2014/main" id="{35A93F6D-8D9B-4EF2-9746-1285403DECB6}"/>
              </a:ext>
            </a:extLst>
          </p:cNvPr>
          <p:cNvSpPr/>
          <p:nvPr/>
        </p:nvSpPr>
        <p:spPr bwMode="auto">
          <a:xfrm>
            <a:off x="7113588" y="33194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5" name="Multiply 37">
            <a:extLst>
              <a:ext uri="{FF2B5EF4-FFF2-40B4-BE49-F238E27FC236}">
                <a16:creationId xmlns:a16="http://schemas.microsoft.com/office/drawing/2014/main" id="{BD79C8CE-8D0D-46AD-A075-4652D395F2D7}"/>
              </a:ext>
            </a:extLst>
          </p:cNvPr>
          <p:cNvSpPr/>
          <p:nvPr/>
        </p:nvSpPr>
        <p:spPr bwMode="auto">
          <a:xfrm>
            <a:off x="5595938" y="45847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6" name="Multiply 38">
            <a:extLst>
              <a:ext uri="{FF2B5EF4-FFF2-40B4-BE49-F238E27FC236}">
                <a16:creationId xmlns:a16="http://schemas.microsoft.com/office/drawing/2014/main" id="{C70CDA5E-33EE-4324-B49A-D93775D8CE93}"/>
              </a:ext>
            </a:extLst>
          </p:cNvPr>
          <p:cNvSpPr/>
          <p:nvPr/>
        </p:nvSpPr>
        <p:spPr bwMode="auto">
          <a:xfrm>
            <a:off x="4899025" y="30019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7" name="Multiply 39">
            <a:extLst>
              <a:ext uri="{FF2B5EF4-FFF2-40B4-BE49-F238E27FC236}">
                <a16:creationId xmlns:a16="http://schemas.microsoft.com/office/drawing/2014/main" id="{80F8AB54-B5DB-4CBB-A80A-C8E306814196}"/>
              </a:ext>
            </a:extLst>
          </p:cNvPr>
          <p:cNvSpPr/>
          <p:nvPr/>
        </p:nvSpPr>
        <p:spPr bwMode="auto">
          <a:xfrm>
            <a:off x="4291013" y="47974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8" name="Multiply 40">
            <a:extLst>
              <a:ext uri="{FF2B5EF4-FFF2-40B4-BE49-F238E27FC236}">
                <a16:creationId xmlns:a16="http://schemas.microsoft.com/office/drawing/2014/main" id="{3E9CCEC9-CCDA-4461-B34B-F82D1636E7F6}"/>
              </a:ext>
            </a:extLst>
          </p:cNvPr>
          <p:cNvSpPr/>
          <p:nvPr/>
        </p:nvSpPr>
        <p:spPr bwMode="auto">
          <a:xfrm>
            <a:off x="5522913" y="51784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9" name="Multiply 41">
            <a:extLst>
              <a:ext uri="{FF2B5EF4-FFF2-40B4-BE49-F238E27FC236}">
                <a16:creationId xmlns:a16="http://schemas.microsoft.com/office/drawing/2014/main" id="{205C59C1-4D7C-47E6-B23A-C5819FD7C4EF}"/>
              </a:ext>
            </a:extLst>
          </p:cNvPr>
          <p:cNvSpPr/>
          <p:nvPr/>
        </p:nvSpPr>
        <p:spPr bwMode="auto">
          <a:xfrm>
            <a:off x="6346825" y="34305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0" name="Multiply 42">
            <a:extLst>
              <a:ext uri="{FF2B5EF4-FFF2-40B4-BE49-F238E27FC236}">
                <a16:creationId xmlns:a16="http://schemas.microsoft.com/office/drawing/2014/main" id="{3494A06E-1EA9-4EDD-8BF3-186A62E980A5}"/>
              </a:ext>
            </a:extLst>
          </p:cNvPr>
          <p:cNvSpPr/>
          <p:nvPr/>
        </p:nvSpPr>
        <p:spPr bwMode="auto">
          <a:xfrm>
            <a:off x="7413625" y="29956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1" name="Multiply 43">
            <a:extLst>
              <a:ext uri="{FF2B5EF4-FFF2-40B4-BE49-F238E27FC236}">
                <a16:creationId xmlns:a16="http://schemas.microsoft.com/office/drawing/2014/main" id="{9CC73FE8-1F99-476B-870F-C873360BCF0D}"/>
              </a:ext>
            </a:extLst>
          </p:cNvPr>
          <p:cNvSpPr/>
          <p:nvPr/>
        </p:nvSpPr>
        <p:spPr bwMode="auto">
          <a:xfrm>
            <a:off x="7646988" y="33416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2" name="Multiply 44">
            <a:extLst>
              <a:ext uri="{FF2B5EF4-FFF2-40B4-BE49-F238E27FC236}">
                <a16:creationId xmlns:a16="http://schemas.microsoft.com/office/drawing/2014/main" id="{223E3D2A-8780-4522-A187-274F54C7ACE2}"/>
              </a:ext>
            </a:extLst>
          </p:cNvPr>
          <p:cNvSpPr/>
          <p:nvPr/>
        </p:nvSpPr>
        <p:spPr bwMode="auto">
          <a:xfrm>
            <a:off x="7932738" y="369570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3" name="Multiply 45">
            <a:extLst>
              <a:ext uri="{FF2B5EF4-FFF2-40B4-BE49-F238E27FC236}">
                <a16:creationId xmlns:a16="http://schemas.microsoft.com/office/drawing/2014/main" id="{F3373B1C-4836-4E5D-B915-F209B6F903F7}"/>
              </a:ext>
            </a:extLst>
          </p:cNvPr>
          <p:cNvSpPr/>
          <p:nvPr/>
        </p:nvSpPr>
        <p:spPr bwMode="auto">
          <a:xfrm>
            <a:off x="8267700" y="371157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4" name="Multiply 46">
            <a:extLst>
              <a:ext uri="{FF2B5EF4-FFF2-40B4-BE49-F238E27FC236}">
                <a16:creationId xmlns:a16="http://schemas.microsoft.com/office/drawing/2014/main" id="{9B1EE062-5E05-47DC-964D-54B2C7A540BF}"/>
              </a:ext>
            </a:extLst>
          </p:cNvPr>
          <p:cNvSpPr/>
          <p:nvPr/>
        </p:nvSpPr>
        <p:spPr bwMode="auto">
          <a:xfrm>
            <a:off x="8258175" y="32464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5" name="Multiply 47">
            <a:extLst>
              <a:ext uri="{FF2B5EF4-FFF2-40B4-BE49-F238E27FC236}">
                <a16:creationId xmlns:a16="http://schemas.microsoft.com/office/drawing/2014/main" id="{C990BE59-A6E5-4C20-9DB5-B4F03E96F855}"/>
              </a:ext>
            </a:extLst>
          </p:cNvPr>
          <p:cNvSpPr/>
          <p:nvPr/>
        </p:nvSpPr>
        <p:spPr bwMode="auto">
          <a:xfrm>
            <a:off x="8674100" y="423703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clustering real world dataset">
            <a:extLst>
              <a:ext uri="{FF2B5EF4-FFF2-40B4-BE49-F238E27FC236}">
                <a16:creationId xmlns:a16="http://schemas.microsoft.com/office/drawing/2014/main" id="{84D4F2A5-0158-4D64-8D2F-309B6D37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12738"/>
            <a:ext cx="10494963" cy="62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33F7-A26D-4F53-8C61-B1951031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606087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</a:t>
            </a:r>
            <a:b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Learns the </a:t>
            </a:r>
            <a:r>
              <a:rPr lang="en-US" sz="4000" b="1" dirty="0">
                <a:solidFill>
                  <a:schemeClr val="accent1"/>
                </a:solidFill>
              </a:rPr>
              <a:t>association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between the inputs and outputs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579" name="Straight Arrow Connector 2">
            <a:extLst>
              <a:ext uri="{FF2B5EF4-FFF2-40B4-BE49-F238E27FC236}">
                <a16:creationId xmlns:a16="http://schemas.microsoft.com/office/drawing/2014/main" id="{86F27917-0343-456C-AEBA-875F2DDD3A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95638" y="5284788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0" name="Straight Arrow Connector 4">
            <a:extLst>
              <a:ext uri="{FF2B5EF4-FFF2-40B4-BE49-F238E27FC236}">
                <a16:creationId xmlns:a16="http://schemas.microsoft.com/office/drawing/2014/main" id="{B03D658C-CFB1-45DF-82BA-455A369330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5638" y="2770188"/>
            <a:ext cx="0" cy="2514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81" name="TextBox 5">
            <a:extLst>
              <a:ext uri="{FF2B5EF4-FFF2-40B4-BE49-F238E27FC236}">
                <a16:creationId xmlns:a16="http://schemas.microsoft.com/office/drawing/2014/main" id="{A8A47A8A-799C-47EB-B0D9-0CDE73FAB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038" y="3455988"/>
            <a:ext cx="520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7200">
                <a:latin typeface="Tahoma" panose="020B0604030504040204" pitchFamily="34" charset="0"/>
              </a:rPr>
              <a:t>$</a:t>
            </a:r>
          </a:p>
        </p:txBody>
      </p:sp>
      <p:sp>
        <p:nvSpPr>
          <p:cNvPr id="24582" name="TextBox 6">
            <a:extLst>
              <a:ext uri="{FF2B5EF4-FFF2-40B4-BE49-F238E27FC236}">
                <a16:creationId xmlns:a16="http://schemas.microsoft.com/office/drawing/2014/main" id="{3B8933DF-F764-40CC-9BEB-1BCE7D2E4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407025"/>
            <a:ext cx="254793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>
                <a:latin typeface="Tahoma" panose="020B0604030504040204" pitchFamily="34" charset="0"/>
              </a:rPr>
              <a:t>Square Footage</a:t>
            </a: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8BE0194F-B180-40DA-BA59-8AC8A54CDC05}"/>
              </a:ext>
            </a:extLst>
          </p:cNvPr>
          <p:cNvSpPr/>
          <p:nvPr/>
        </p:nvSpPr>
        <p:spPr bwMode="auto">
          <a:xfrm>
            <a:off x="4338638" y="36083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D561D787-48DD-4739-AEE1-82B6F3A34343}"/>
              </a:ext>
            </a:extLst>
          </p:cNvPr>
          <p:cNvSpPr/>
          <p:nvPr/>
        </p:nvSpPr>
        <p:spPr bwMode="auto">
          <a:xfrm>
            <a:off x="3576638" y="40274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2D85123C-44C9-404A-A378-868CECC93BF7}"/>
              </a:ext>
            </a:extLst>
          </p:cNvPr>
          <p:cNvSpPr/>
          <p:nvPr/>
        </p:nvSpPr>
        <p:spPr bwMode="auto">
          <a:xfrm>
            <a:off x="7920038" y="28463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B7822D0A-2E73-4058-A72C-3D9C5D71AC22}"/>
              </a:ext>
            </a:extLst>
          </p:cNvPr>
          <p:cNvSpPr/>
          <p:nvPr/>
        </p:nvSpPr>
        <p:spPr bwMode="auto">
          <a:xfrm>
            <a:off x="5481638" y="31511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6265E6DB-9AEE-4021-B3C4-48BF2F285F50}"/>
              </a:ext>
            </a:extLst>
          </p:cNvPr>
          <p:cNvSpPr/>
          <p:nvPr/>
        </p:nvSpPr>
        <p:spPr bwMode="auto">
          <a:xfrm>
            <a:off x="6929438" y="34909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18A9897A-CB9C-4A70-9938-FBE2E3940389}"/>
              </a:ext>
            </a:extLst>
          </p:cNvPr>
          <p:cNvSpPr/>
          <p:nvPr/>
        </p:nvSpPr>
        <p:spPr bwMode="auto">
          <a:xfrm>
            <a:off x="4548188" y="2922588"/>
            <a:ext cx="414337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F9271A8D-B9F7-4F23-9593-A3205CFDAF6A}"/>
              </a:ext>
            </a:extLst>
          </p:cNvPr>
          <p:cNvSpPr/>
          <p:nvPr/>
        </p:nvSpPr>
        <p:spPr bwMode="auto">
          <a:xfrm>
            <a:off x="6513513" y="29638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C1EC2F95-26A6-4BC4-BC17-10FD914505EB}"/>
              </a:ext>
            </a:extLst>
          </p:cNvPr>
          <p:cNvSpPr/>
          <p:nvPr/>
        </p:nvSpPr>
        <p:spPr bwMode="auto">
          <a:xfrm>
            <a:off x="3729038" y="3336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1B639023-2074-4962-BACA-34DC023EFCBC}"/>
              </a:ext>
            </a:extLst>
          </p:cNvPr>
          <p:cNvSpPr/>
          <p:nvPr/>
        </p:nvSpPr>
        <p:spPr bwMode="auto">
          <a:xfrm>
            <a:off x="5884863" y="2655888"/>
            <a:ext cx="414337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F9F471B8-D9EE-4F24-BF33-2A1CC39DC65A}"/>
              </a:ext>
            </a:extLst>
          </p:cNvPr>
          <p:cNvSpPr/>
          <p:nvPr/>
        </p:nvSpPr>
        <p:spPr bwMode="auto">
          <a:xfrm>
            <a:off x="7462838" y="31464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8EBABA48-7EC8-42AC-8935-411D948C5936}"/>
              </a:ext>
            </a:extLst>
          </p:cNvPr>
          <p:cNvSpPr/>
          <p:nvPr/>
        </p:nvSpPr>
        <p:spPr bwMode="auto">
          <a:xfrm>
            <a:off x="5100638" y="36766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B21BA2F0-467D-4B86-8D25-4D2D730FC9C3}"/>
              </a:ext>
            </a:extLst>
          </p:cNvPr>
          <p:cNvSpPr/>
          <p:nvPr/>
        </p:nvSpPr>
        <p:spPr bwMode="auto">
          <a:xfrm>
            <a:off x="4065588" y="41417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E909-B664-49B5-8450-0E9E0D81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150475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</a:t>
            </a:r>
            <a:b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output prediction = </a:t>
            </a:r>
            <a:r>
              <a:rPr lang="en-US" altLang="en-US" sz="4000" b="1" dirty="0">
                <a:solidFill>
                  <a:schemeClr val="accent1"/>
                </a:solidFill>
              </a:rPr>
              <a:t>Regression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cxnSp>
        <p:nvCxnSpPr>
          <p:cNvPr id="25603" name="Straight Arrow Connector 2">
            <a:extLst>
              <a:ext uri="{FF2B5EF4-FFF2-40B4-BE49-F238E27FC236}">
                <a16:creationId xmlns:a16="http://schemas.microsoft.com/office/drawing/2014/main" id="{E5E84449-9BA9-4E2B-9696-E15B75828E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95638" y="5284788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04" name="Straight Arrow Connector 4">
            <a:extLst>
              <a:ext uri="{FF2B5EF4-FFF2-40B4-BE49-F238E27FC236}">
                <a16:creationId xmlns:a16="http://schemas.microsoft.com/office/drawing/2014/main" id="{9FC629BD-4EB2-4B8E-BB9F-9FC8F3C1D6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5638" y="2770188"/>
            <a:ext cx="0" cy="2514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05" name="TextBox 5">
            <a:extLst>
              <a:ext uri="{FF2B5EF4-FFF2-40B4-BE49-F238E27FC236}">
                <a16:creationId xmlns:a16="http://schemas.microsoft.com/office/drawing/2014/main" id="{0FFF7646-63F0-4DA1-9DF0-0C38E5C7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3455988"/>
            <a:ext cx="6889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accent1"/>
                </a:solidFill>
                <a:latin typeface="Tahoma" panose="020B0604030504040204" pitchFamily="34" charset="0"/>
              </a:rPr>
              <a:t>$</a:t>
            </a:r>
          </a:p>
        </p:txBody>
      </p:sp>
      <p:sp>
        <p:nvSpPr>
          <p:cNvPr id="25606" name="TextBox 6">
            <a:extLst>
              <a:ext uri="{FF2B5EF4-FFF2-40B4-BE49-F238E27FC236}">
                <a16:creationId xmlns:a16="http://schemas.microsoft.com/office/drawing/2014/main" id="{C2174E00-F356-42E7-B5C3-AF651162B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407025"/>
            <a:ext cx="254793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>
                <a:latin typeface="Tahoma" panose="020B0604030504040204" pitchFamily="34" charset="0"/>
              </a:rPr>
              <a:t>Square Footage</a:t>
            </a: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4EACC287-F745-456C-B332-3844D0F526D5}"/>
              </a:ext>
            </a:extLst>
          </p:cNvPr>
          <p:cNvSpPr/>
          <p:nvPr/>
        </p:nvSpPr>
        <p:spPr bwMode="auto">
          <a:xfrm>
            <a:off x="4338638" y="36083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714DE0BE-8B83-4D03-8E1E-0EE6F9E58DF1}"/>
              </a:ext>
            </a:extLst>
          </p:cNvPr>
          <p:cNvSpPr/>
          <p:nvPr/>
        </p:nvSpPr>
        <p:spPr bwMode="auto">
          <a:xfrm>
            <a:off x="3576638" y="40274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4241967A-2239-424C-8FAA-82CC8EFE2CB0}"/>
              </a:ext>
            </a:extLst>
          </p:cNvPr>
          <p:cNvSpPr/>
          <p:nvPr/>
        </p:nvSpPr>
        <p:spPr bwMode="auto">
          <a:xfrm>
            <a:off x="7920038" y="28463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10DC042C-E33C-41D5-89B1-D1842E28F02E}"/>
              </a:ext>
            </a:extLst>
          </p:cNvPr>
          <p:cNvSpPr/>
          <p:nvPr/>
        </p:nvSpPr>
        <p:spPr bwMode="auto">
          <a:xfrm>
            <a:off x="5481638" y="31511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BA0027C6-81BC-41D4-9164-9FC783E0C8FB}"/>
              </a:ext>
            </a:extLst>
          </p:cNvPr>
          <p:cNvSpPr/>
          <p:nvPr/>
        </p:nvSpPr>
        <p:spPr bwMode="auto">
          <a:xfrm>
            <a:off x="6929438" y="349091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AD0E73BC-99C7-4F21-AE95-F3D2FA411104}"/>
              </a:ext>
            </a:extLst>
          </p:cNvPr>
          <p:cNvSpPr/>
          <p:nvPr/>
        </p:nvSpPr>
        <p:spPr bwMode="auto">
          <a:xfrm>
            <a:off x="4548188" y="2922588"/>
            <a:ext cx="414337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5F1AEA05-DD2B-4F98-9BB7-816ECBBAFBA0}"/>
              </a:ext>
            </a:extLst>
          </p:cNvPr>
          <p:cNvSpPr/>
          <p:nvPr/>
        </p:nvSpPr>
        <p:spPr bwMode="auto">
          <a:xfrm>
            <a:off x="6513513" y="29638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EA0B0D95-F69A-43E1-890D-397FA02718A1}"/>
              </a:ext>
            </a:extLst>
          </p:cNvPr>
          <p:cNvSpPr/>
          <p:nvPr/>
        </p:nvSpPr>
        <p:spPr bwMode="auto">
          <a:xfrm>
            <a:off x="3729038" y="33369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65632B65-ECB4-43F3-954B-F23CB891B4CE}"/>
              </a:ext>
            </a:extLst>
          </p:cNvPr>
          <p:cNvSpPr/>
          <p:nvPr/>
        </p:nvSpPr>
        <p:spPr bwMode="auto">
          <a:xfrm>
            <a:off x="5884863" y="2655888"/>
            <a:ext cx="414337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8B9E43D8-6CF1-4973-ABF3-F038D07CC6ED}"/>
              </a:ext>
            </a:extLst>
          </p:cNvPr>
          <p:cNvSpPr/>
          <p:nvPr/>
        </p:nvSpPr>
        <p:spPr bwMode="auto">
          <a:xfrm>
            <a:off x="7462838" y="31464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C29D3DB0-4AF5-4E55-9AAB-1BDC4C082E24}"/>
              </a:ext>
            </a:extLst>
          </p:cNvPr>
          <p:cNvSpPr/>
          <p:nvPr/>
        </p:nvSpPr>
        <p:spPr bwMode="auto">
          <a:xfrm>
            <a:off x="5100638" y="36766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9C3A458B-D73F-4C78-B8AE-28C9C71CAB40}"/>
              </a:ext>
            </a:extLst>
          </p:cNvPr>
          <p:cNvSpPr/>
          <p:nvPr/>
        </p:nvSpPr>
        <p:spPr bwMode="auto">
          <a:xfrm>
            <a:off x="4065588" y="4141788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3D7A-E577-41B1-85AB-29AAABAD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150475" cy="14493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</a:t>
            </a:r>
            <a:b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Discrete output prediction = </a:t>
            </a:r>
            <a:r>
              <a:rPr lang="en-US" altLang="en-US" sz="4000" b="1" dirty="0">
                <a:solidFill>
                  <a:schemeClr val="accent1"/>
                </a:solidFill>
              </a:rPr>
              <a:t>Classification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CB36AF-9F8B-4D7D-80CE-B6EB8A275BA7}"/>
              </a:ext>
            </a:extLst>
          </p:cNvPr>
          <p:cNvCxnSpPr/>
          <p:nvPr/>
        </p:nvCxnSpPr>
        <p:spPr bwMode="auto">
          <a:xfrm>
            <a:off x="3346450" y="3324225"/>
            <a:ext cx="618648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628" name="Straight Arrow Connector 2">
            <a:extLst>
              <a:ext uri="{FF2B5EF4-FFF2-40B4-BE49-F238E27FC236}">
                <a16:creationId xmlns:a16="http://schemas.microsoft.com/office/drawing/2014/main" id="{3BD3F26F-FEA8-4292-83D8-C9FEF89E35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6938" y="5427663"/>
            <a:ext cx="609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29" name="Straight Arrow Connector 4">
            <a:extLst>
              <a:ext uri="{FF2B5EF4-FFF2-40B4-BE49-F238E27FC236}">
                <a16:creationId xmlns:a16="http://schemas.microsoft.com/office/drawing/2014/main" id="{911B08E9-D3EA-43F7-A21D-74EA6D200B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36938" y="2913063"/>
            <a:ext cx="0" cy="2514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30" name="TextBox 5">
            <a:extLst>
              <a:ext uri="{FF2B5EF4-FFF2-40B4-BE49-F238E27FC236}">
                <a16:creationId xmlns:a16="http://schemas.microsoft.com/office/drawing/2014/main" id="{D75194E2-9FAF-4FCD-A3E5-395E71804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986088"/>
            <a:ext cx="1944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accent1"/>
                </a:solidFill>
                <a:latin typeface="Tahoma" panose="020B0604030504040204" pitchFamily="34" charset="0"/>
              </a:rPr>
              <a:t>Malignant</a:t>
            </a:r>
          </a:p>
        </p:txBody>
      </p:sp>
      <p:sp>
        <p:nvSpPr>
          <p:cNvPr id="26631" name="TextBox 6">
            <a:extLst>
              <a:ext uri="{FF2B5EF4-FFF2-40B4-BE49-F238E27FC236}">
                <a16:creationId xmlns:a16="http://schemas.microsoft.com/office/drawing/2014/main" id="{4083F8CA-25C3-496C-B741-8F663A093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975" y="5707063"/>
            <a:ext cx="1677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600">
                <a:latin typeface="Tahoma" panose="020B0604030504040204" pitchFamily="34" charset="0"/>
              </a:rPr>
              <a:t>Tumor Size</a:t>
            </a: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DE9A9D70-C066-40DF-B832-1B14983312A4}"/>
              </a:ext>
            </a:extLst>
          </p:cNvPr>
          <p:cNvSpPr/>
          <p:nvPr/>
        </p:nvSpPr>
        <p:spPr bwMode="auto">
          <a:xfrm>
            <a:off x="4351338" y="3133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5FEB7208-2F65-42E1-8137-693B7D2543C1}"/>
              </a:ext>
            </a:extLst>
          </p:cNvPr>
          <p:cNvSpPr/>
          <p:nvPr/>
        </p:nvSpPr>
        <p:spPr bwMode="auto">
          <a:xfrm>
            <a:off x="3970338" y="52371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03014EE6-8F2D-4E89-B91F-6C873364615C}"/>
              </a:ext>
            </a:extLst>
          </p:cNvPr>
          <p:cNvSpPr/>
          <p:nvPr/>
        </p:nvSpPr>
        <p:spPr bwMode="auto">
          <a:xfrm>
            <a:off x="6561138" y="52387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1A6CA017-E282-42AA-98C0-56F74F258924}"/>
              </a:ext>
            </a:extLst>
          </p:cNvPr>
          <p:cNvSpPr/>
          <p:nvPr/>
        </p:nvSpPr>
        <p:spPr bwMode="auto">
          <a:xfrm>
            <a:off x="5514975" y="52260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DDF0CC6C-B50F-4267-A346-6535A1C701DF}"/>
              </a:ext>
            </a:extLst>
          </p:cNvPr>
          <p:cNvSpPr/>
          <p:nvPr/>
        </p:nvSpPr>
        <p:spPr bwMode="auto">
          <a:xfrm>
            <a:off x="7292975" y="3133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F9846BCC-45DC-40A0-91A2-AB8339256001}"/>
              </a:ext>
            </a:extLst>
          </p:cNvPr>
          <p:cNvSpPr/>
          <p:nvPr/>
        </p:nvSpPr>
        <p:spPr bwMode="auto">
          <a:xfrm>
            <a:off x="6276975" y="3133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E0A9DD95-DEDD-4182-B9E3-DA15B210E457}"/>
              </a:ext>
            </a:extLst>
          </p:cNvPr>
          <p:cNvSpPr/>
          <p:nvPr/>
        </p:nvSpPr>
        <p:spPr bwMode="auto">
          <a:xfrm>
            <a:off x="6777038" y="3133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64D457C8-0A54-439E-9E40-D447A2458DF6}"/>
              </a:ext>
            </a:extLst>
          </p:cNvPr>
          <p:cNvSpPr/>
          <p:nvPr/>
        </p:nvSpPr>
        <p:spPr bwMode="auto">
          <a:xfrm>
            <a:off x="3530600" y="52371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3A558AA8-53D3-47BE-A9E5-2D04C4EA414D}"/>
              </a:ext>
            </a:extLst>
          </p:cNvPr>
          <p:cNvSpPr/>
          <p:nvPr/>
        </p:nvSpPr>
        <p:spPr bwMode="auto">
          <a:xfrm>
            <a:off x="7666038" y="3133725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870A0AE1-E284-479E-8E91-3C520C96434D}"/>
              </a:ext>
            </a:extLst>
          </p:cNvPr>
          <p:cNvSpPr/>
          <p:nvPr/>
        </p:nvSpPr>
        <p:spPr bwMode="auto">
          <a:xfrm>
            <a:off x="7897813" y="52260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9008B540-1C58-456F-B73A-75ED73B13F77}"/>
              </a:ext>
            </a:extLst>
          </p:cNvPr>
          <p:cNvSpPr/>
          <p:nvPr/>
        </p:nvSpPr>
        <p:spPr bwMode="auto">
          <a:xfrm>
            <a:off x="8313738" y="5238750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91BE98C3-13E5-441E-BD42-963C409D4288}"/>
              </a:ext>
            </a:extLst>
          </p:cNvPr>
          <p:cNvSpPr/>
          <p:nvPr/>
        </p:nvSpPr>
        <p:spPr bwMode="auto">
          <a:xfrm>
            <a:off x="4884738" y="5237163"/>
            <a:ext cx="415925" cy="381000"/>
          </a:xfrm>
          <a:prstGeom prst="mathMultiply">
            <a:avLst/>
          </a:prstGeom>
          <a:solidFill>
            <a:schemeClr val="accent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6644" name="TextBox 23">
            <a:extLst>
              <a:ext uri="{FF2B5EF4-FFF2-40B4-BE49-F238E27FC236}">
                <a16:creationId xmlns:a16="http://schemas.microsoft.com/office/drawing/2014/main" id="{92FF773F-799D-4DF7-90D8-529012F9A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8" y="5026025"/>
            <a:ext cx="1425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accent1"/>
                </a:solidFill>
                <a:latin typeface="Tahoma" panose="020B0604030504040204" pitchFamily="34" charset="0"/>
              </a:rPr>
              <a:t>Benign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www.doc.ic.ac.uk/project/2015/362/g1536201/scikit-learn/doc/themes/scikit-learn/static/img/plot_classifier_comparison_1.png">
            <a:extLst>
              <a:ext uri="{FF2B5EF4-FFF2-40B4-BE49-F238E27FC236}">
                <a16:creationId xmlns:a16="http://schemas.microsoft.com/office/drawing/2014/main" id="{6170F1EB-79F0-4094-956D-F3E47657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042988"/>
            <a:ext cx="10772775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i.ytimg.com/vi/QZ0DtNFdDko/maxresdefault.jpg">
            <a:extLst>
              <a:ext uri="{FF2B5EF4-FFF2-40B4-BE49-F238E27FC236}">
                <a16:creationId xmlns:a16="http://schemas.microsoft.com/office/drawing/2014/main" id="{20C03063-1800-4032-ABC8-D84B1D01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076325"/>
            <a:ext cx="1027747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B2856FF6-C953-4BAB-B141-900ADE24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3262" cy="14493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 Algorithms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ABC2232B-015D-48F6-A1E3-88F076BD7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66900"/>
            <a:ext cx="4648200" cy="4835525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Analytical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Artificial neural network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Backpropagation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Boosting (meta-algorithm)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Bayesian statistics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Case-based reasoning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Decision tree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Inductive logic programming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Gaussian process regression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Gene Expression Programming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Kernel estimators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Learning Automata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Minimum message length (decision trees, decision graphs, etc.)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Naive </a:t>
            </a:r>
            <a:r>
              <a:rPr lang="en-US" altLang="en-US" dirty="0" err="1"/>
              <a:t>bayes</a:t>
            </a:r>
            <a:r>
              <a:rPr lang="en-US" altLang="en-US" dirty="0"/>
              <a:t> classifier</a:t>
            </a:r>
          </a:p>
        </p:txBody>
      </p:sp>
      <p:sp>
        <p:nvSpPr>
          <p:cNvPr id="18436" name="Content Placeholder 3">
            <a:extLst>
              <a:ext uri="{FF2B5EF4-FFF2-40B4-BE49-F238E27FC236}">
                <a16:creationId xmlns:a16="http://schemas.microsoft.com/office/drawing/2014/main" id="{7A7DE24A-37CB-4FE0-8C82-6CB21ED6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238" y="1866900"/>
            <a:ext cx="5561012" cy="4835525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Nearest Neighbor Algorithm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Probably approximately correct learning (PAC)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Ripple down rules, a knowledge acquisition methodology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Symbolic machine learning algorithms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Subsymbolic</a:t>
            </a:r>
            <a:r>
              <a:rPr lang="en-US" altLang="en-US" dirty="0"/>
              <a:t> machine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Support vector machines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Random Forests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Ensembles of Classifiers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Ordinal classification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Data Pre-processing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Handling imbalanced datasets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Statistical relational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Proaftn</a:t>
            </a:r>
            <a:r>
              <a:rPr lang="en-US" altLang="en-US" dirty="0"/>
              <a:t>, a multicriteria classification algorithm</a:t>
            </a:r>
          </a:p>
          <a:p>
            <a:pPr eaLnBrk="1" fontAlgn="auto" hangingPunct="1">
              <a:spcBef>
                <a:spcPct val="0"/>
              </a:spcBef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B6DBC518-3988-4F5F-87E8-E6E8E409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63262" cy="14493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 Algorithms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E58F4C5-72B7-4159-BEE9-BF8863994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66900"/>
            <a:ext cx="4648200" cy="4835525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Analytical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>
                <a:solidFill>
                  <a:schemeClr val="accent1"/>
                </a:solidFill>
              </a:rPr>
              <a:t>Artificial neural network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>
                <a:solidFill>
                  <a:schemeClr val="accent1"/>
                </a:solidFill>
              </a:rPr>
              <a:t>Backpropagation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Boosting (meta-algorithm)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Bayesian statistics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Case-based reasoning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>
                <a:solidFill>
                  <a:schemeClr val="accent1"/>
                </a:solidFill>
              </a:rPr>
              <a:t>Decision tree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Inductive logic programming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Gaussian process regression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Gene Expression Programming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Kernel estimators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Learning Automata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Minimum message length (decision trees, decision graphs, etc.)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Naive </a:t>
            </a:r>
            <a:r>
              <a:rPr lang="en-US" altLang="en-US" dirty="0" err="1"/>
              <a:t>bayes</a:t>
            </a:r>
            <a:r>
              <a:rPr lang="en-US" altLang="en-US" dirty="0"/>
              <a:t> classifier</a:t>
            </a:r>
          </a:p>
        </p:txBody>
      </p:sp>
      <p:sp>
        <p:nvSpPr>
          <p:cNvPr id="18436" name="Content Placeholder 3">
            <a:extLst>
              <a:ext uri="{FF2B5EF4-FFF2-40B4-BE49-F238E27FC236}">
                <a16:creationId xmlns:a16="http://schemas.microsoft.com/office/drawing/2014/main" id="{29DA326C-3F05-406D-A454-E9A661C5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238" y="1866900"/>
            <a:ext cx="5561012" cy="4835525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>
                <a:solidFill>
                  <a:schemeClr val="accent1"/>
                </a:solidFill>
              </a:rPr>
              <a:t>Nearest Neighbor Algorithm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Probably approximately correct learning (PAC)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Ripple down rules, a knowledge acquisition methodology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Symbolic machine learning algorithms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Subsymbolic</a:t>
            </a:r>
            <a:r>
              <a:rPr lang="en-US" altLang="en-US" dirty="0"/>
              <a:t> machine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Support vector machines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Random Forests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Ensembles of Classifiers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Ordinal classification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>
                <a:solidFill>
                  <a:schemeClr val="accent1"/>
                </a:solidFill>
              </a:rPr>
              <a:t>Data Pre-processing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Handling imbalanced datasets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/>
              <a:t>Statistical relational learning</a:t>
            </a:r>
          </a:p>
          <a:p>
            <a:pPr marL="0" indent="0" eaLnBrk="1" fontAlgn="auto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dirty="0" err="1"/>
              <a:t>Proaftn</a:t>
            </a:r>
            <a:r>
              <a:rPr lang="en-US" altLang="en-US" dirty="0"/>
              <a:t>, a multicriteria classification algorithm</a:t>
            </a:r>
          </a:p>
          <a:p>
            <a:pPr eaLnBrk="1" fontAlgn="auto" hangingPunct="1">
              <a:spcBef>
                <a:spcPct val="0"/>
              </a:spcBef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C4BB-FCBD-4D1F-B59F-70F2AB13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150475" cy="14493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Semi-Supervised Learning</a:t>
            </a:r>
            <a:endParaRPr lang="en-US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31747" name="Picture 2" descr="https://upload.wikimedia.org/wikipedia/commons/d/d0/Example_of_unlabeled_data_in_semisupervised_learning.png">
            <a:extLst>
              <a:ext uri="{FF2B5EF4-FFF2-40B4-BE49-F238E27FC236}">
                <a16:creationId xmlns:a16="http://schemas.microsoft.com/office/drawing/2014/main" id="{2D15AC56-524A-4BCF-9B32-060E67FFD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333625"/>
            <a:ext cx="3213100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F7EE3401-2982-4D71-8A62-174A2135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learning?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4D86-E7BD-4E7D-A160-0C0D6F814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038" y="2155825"/>
            <a:ext cx="9021762" cy="40211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Learning is the act of acquiring new (or modifying):</a:t>
            </a:r>
          </a:p>
          <a:p>
            <a:pPr lvl="1" eaLnBrk="1" hangingPunct="1"/>
            <a:r>
              <a:rPr lang="en-US" altLang="en-US" sz="3200"/>
              <a:t> Knowledge</a:t>
            </a:r>
          </a:p>
          <a:p>
            <a:pPr lvl="1" eaLnBrk="1" hangingPunct="1"/>
            <a:r>
              <a:rPr lang="en-US" altLang="en-US" sz="3200"/>
              <a:t> Behaviors</a:t>
            </a:r>
          </a:p>
          <a:p>
            <a:pPr lvl="1" eaLnBrk="1" hangingPunct="1"/>
            <a:r>
              <a:rPr lang="en-US" altLang="en-US" sz="3200"/>
              <a:t> Skills</a:t>
            </a:r>
          </a:p>
          <a:p>
            <a:pPr lvl="1" eaLnBrk="1" hangingPunct="1"/>
            <a:r>
              <a:rPr lang="en-US" altLang="en-US" sz="3200"/>
              <a:t> Values</a:t>
            </a:r>
          </a:p>
          <a:p>
            <a:pPr lvl="1" eaLnBrk="1" hangingPunct="1"/>
            <a:r>
              <a:rPr lang="en-US" altLang="en-US" sz="3200"/>
              <a:t> Preferences</a:t>
            </a:r>
          </a:p>
          <a:p>
            <a:pPr lvl="1" eaLnBrk="1" hangingPunct="1"/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Remembering outcomes and </a:t>
            </a:r>
            <a:r>
              <a:rPr lang="en-US" altLang="en-US" sz="3200">
                <a:solidFill>
                  <a:srgbClr val="0070C0"/>
                </a:solidFill>
              </a:rPr>
              <a:t>generalizing</a:t>
            </a:r>
            <a:r>
              <a:rPr lang="en-US" altLang="en-US" sz="3200"/>
              <a:t> to future situations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5">
            <a:extLst>
              <a:ext uri="{FF2B5EF4-FFF2-40B4-BE49-F238E27FC236}">
                <a16:creationId xmlns:a16="http://schemas.microsoft.com/office/drawing/2014/main" id="{22C85213-3373-4A54-A6F0-D61A1B900F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60363"/>
          <a:ext cx="11161712" cy="617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09524" imgH="10526984" progId="">
                  <p:embed/>
                </p:oleObj>
              </mc:Choice>
              <mc:Fallback>
                <p:oleObj r:id="rId2" imgW="19009524" imgH="1052698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0363"/>
                        <a:ext cx="11161712" cy="617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0598EF6-9A59-44E1-B630-EB78DF2E5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visual introduction to machine learning</a:t>
            </a:r>
          </a:p>
        </p:txBody>
      </p:sp>
      <p:sp>
        <p:nvSpPr>
          <p:cNvPr id="33795" name="Subtitle 2">
            <a:extLst>
              <a:ext uri="{FF2B5EF4-FFF2-40B4-BE49-F238E27FC236}">
                <a16:creationId xmlns:a16="http://schemas.microsoft.com/office/drawing/2014/main" id="{0CB6B6FB-D0C3-4E11-853B-FD92A3661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dirty="0">
              <a:hlinkClick r:id="rId2"/>
            </a:endParaRPr>
          </a:p>
          <a:p>
            <a:r>
              <a:rPr lang="en-US" altLang="en-US" dirty="0">
                <a:hlinkClick r:id="rId2"/>
              </a:rPr>
              <a:t>http://www.r2d3.us/visual-intro-to-machine-learning-part-1/</a:t>
            </a:r>
            <a:endParaRPr lang="en-US" altLang="en-US" dirty="0"/>
          </a:p>
          <a:p>
            <a:r>
              <a:rPr lang="en-US" altLang="en-US" dirty="0">
                <a:hlinkClick r:id="rId3"/>
              </a:rPr>
              <a:t>http://www.r2d3.us/visual-intro-to-machine-learning-part-2/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0598EF6-9A59-44E1-B630-EB78DF2E5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 for Everyone</a:t>
            </a:r>
          </a:p>
        </p:txBody>
      </p:sp>
      <p:sp>
        <p:nvSpPr>
          <p:cNvPr id="33795" name="Subtitle 2">
            <a:extLst>
              <a:ext uri="{FF2B5EF4-FFF2-40B4-BE49-F238E27FC236}">
                <a16:creationId xmlns:a16="http://schemas.microsoft.com/office/drawing/2014/main" id="{0CB6B6FB-D0C3-4E11-853B-FD92A3661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hlinkClick r:id="rId2"/>
              </a:rPr>
              <a:t>http://vas3k.com/blog/machine_learning/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920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C2B7-81F4-487B-8A49-367928E5D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9BE8D-D655-4F83-98A8-6DBCFE285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0E99D732-837B-442A-A6D7-57AFF502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047750"/>
            <a:ext cx="3867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753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8DAB-88FD-04F4-F57C-5914B58A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0"/>
            <a:ext cx="10515600" cy="686167"/>
          </a:xfrm>
        </p:spPr>
        <p:txBody>
          <a:bodyPr>
            <a:normAutofit fontScale="90000"/>
          </a:bodyPr>
          <a:lstStyle/>
          <a:p>
            <a:r>
              <a:rPr lang="en-US" dirty="0"/>
              <a:t>Metrics for Supervised learning algorithms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A40AB-9628-512F-0415-1CBCA8EA32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3939" y="618874"/>
          <a:ext cx="7741930" cy="61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224">
                  <a:extLst>
                    <a:ext uri="{9D8B030D-6E8A-4147-A177-3AD203B41FA5}">
                      <a16:colId xmlns:a16="http://schemas.microsoft.com/office/drawing/2014/main" val="945876350"/>
                    </a:ext>
                  </a:extLst>
                </a:gridCol>
                <a:gridCol w="942109">
                  <a:extLst>
                    <a:ext uri="{9D8B030D-6E8A-4147-A177-3AD203B41FA5}">
                      <a16:colId xmlns:a16="http://schemas.microsoft.com/office/drawing/2014/main" val="4277454468"/>
                    </a:ext>
                  </a:extLst>
                </a:gridCol>
                <a:gridCol w="1112322">
                  <a:extLst>
                    <a:ext uri="{9D8B030D-6E8A-4147-A177-3AD203B41FA5}">
                      <a16:colId xmlns:a16="http://schemas.microsoft.com/office/drawing/2014/main" val="500434049"/>
                    </a:ext>
                  </a:extLst>
                </a:gridCol>
                <a:gridCol w="1171699">
                  <a:extLst>
                    <a:ext uri="{9D8B030D-6E8A-4147-A177-3AD203B41FA5}">
                      <a16:colId xmlns:a16="http://schemas.microsoft.com/office/drawing/2014/main" val="3594964664"/>
                    </a:ext>
                  </a:extLst>
                </a:gridCol>
                <a:gridCol w="1278576">
                  <a:extLst>
                    <a:ext uri="{9D8B030D-6E8A-4147-A177-3AD203B41FA5}">
                      <a16:colId xmlns:a16="http://schemas.microsoft.com/office/drawing/2014/main" val="2170913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Ease of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Training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Prediction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56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40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30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9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8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92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47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4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Gradient Boosting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20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XGBoost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04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LightGBM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43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CatBoost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4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5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Recurrent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0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Long Short-Term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803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D20D73-8894-430F-FAF9-D7903E48F908}"/>
              </a:ext>
            </a:extLst>
          </p:cNvPr>
          <p:cNvSpPr/>
          <p:nvPr/>
        </p:nvSpPr>
        <p:spPr>
          <a:xfrm>
            <a:off x="2801224" y="1981532"/>
            <a:ext cx="1325460" cy="1325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1122E-DBC8-F705-6875-F2FE0452A180}"/>
              </a:ext>
            </a:extLst>
          </p:cNvPr>
          <p:cNvSpPr/>
          <p:nvPr/>
        </p:nvSpPr>
        <p:spPr>
          <a:xfrm>
            <a:off x="2801224" y="3610726"/>
            <a:ext cx="1325460" cy="1325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406E9-F704-BBF6-7262-89453FFB4BFD}"/>
              </a:ext>
            </a:extLst>
          </p:cNvPr>
          <p:cNvSpPr/>
          <p:nvPr/>
        </p:nvSpPr>
        <p:spPr>
          <a:xfrm>
            <a:off x="2801224" y="5239920"/>
            <a:ext cx="1325460" cy="1325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B7B3B5-2C9C-04C1-BADF-3C92CF3FAABD}"/>
              </a:ext>
            </a:extLst>
          </p:cNvPr>
          <p:cNvSpPr/>
          <p:nvPr/>
        </p:nvSpPr>
        <p:spPr>
          <a:xfrm>
            <a:off x="4431484" y="3610726"/>
            <a:ext cx="1325460" cy="1325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B4E4-EA59-4A8A-12F0-732B081CADFF}"/>
              </a:ext>
            </a:extLst>
          </p:cNvPr>
          <p:cNvSpPr/>
          <p:nvPr/>
        </p:nvSpPr>
        <p:spPr>
          <a:xfrm>
            <a:off x="4431484" y="5239920"/>
            <a:ext cx="1325460" cy="1325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825918-2AAB-8B1E-B7DE-7400F22FBA34}"/>
              </a:ext>
            </a:extLst>
          </p:cNvPr>
          <p:cNvSpPr/>
          <p:nvPr/>
        </p:nvSpPr>
        <p:spPr>
          <a:xfrm>
            <a:off x="6061744" y="5239920"/>
            <a:ext cx="1325460" cy="1325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067F7-21FB-C324-7E24-A1D2E1966CB2}"/>
              </a:ext>
            </a:extLst>
          </p:cNvPr>
          <p:cNvSpPr txBox="1"/>
          <p:nvPr/>
        </p:nvSpPr>
        <p:spPr>
          <a:xfrm>
            <a:off x="2928326" y="691902"/>
            <a:ext cx="107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Efficiency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90B31-841D-A355-EEFB-F65EE4B2B2CD}"/>
              </a:ext>
            </a:extLst>
          </p:cNvPr>
          <p:cNvSpPr txBox="1"/>
          <p:nvPr/>
        </p:nvSpPr>
        <p:spPr>
          <a:xfrm>
            <a:off x="4523288" y="2321096"/>
            <a:ext cx="114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Efficiency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ED7E94-B36D-1D73-5237-5F1F3D286379}"/>
              </a:ext>
            </a:extLst>
          </p:cNvPr>
          <p:cNvSpPr txBox="1"/>
          <p:nvPr/>
        </p:nvSpPr>
        <p:spPr>
          <a:xfrm>
            <a:off x="7783808" y="5579484"/>
            <a:ext cx="114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8FB08E-5084-B28E-A4EB-88877CD274A3}"/>
              </a:ext>
            </a:extLst>
          </p:cNvPr>
          <p:cNvSpPr txBox="1"/>
          <p:nvPr/>
        </p:nvSpPr>
        <p:spPr>
          <a:xfrm>
            <a:off x="6297434" y="3950290"/>
            <a:ext cx="854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Ease of</a:t>
            </a:r>
          </a:p>
          <a:p>
            <a:pPr algn="ctr"/>
            <a:r>
              <a:rPr lang="en-US" dirty="0"/>
              <a:t>Tuning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2BB8CF-773D-3A9B-4951-7EDEA153B692}"/>
              </a:ext>
            </a:extLst>
          </p:cNvPr>
          <p:cNvGrpSpPr/>
          <p:nvPr/>
        </p:nvGrpSpPr>
        <p:grpSpPr>
          <a:xfrm>
            <a:off x="4431483" y="352338"/>
            <a:ext cx="1325460" cy="1325460"/>
            <a:chOff x="4871908" y="2566107"/>
            <a:chExt cx="1325460" cy="13254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EEFA100-30E6-03FE-ABFF-5F68DE135645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67745FB-5C52-2416-EFA1-9F4C1559202A}"/>
                </a:ext>
              </a:extLst>
            </p:cNvPr>
            <p:cNvCxnSpPr>
              <a:stCxn id="33" idx="0"/>
              <a:endCxn id="33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B08475-1BC0-B202-6A1F-06675E9E5337}"/>
                </a:ext>
              </a:extLst>
            </p:cNvPr>
            <p:cNvCxnSpPr>
              <a:cxnSpLocks/>
              <a:stCxn id="33" idx="1"/>
              <a:endCxn id="33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10D0B1-6456-497E-2177-950B80D6FACF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357418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C0E8D7-E3F0-B8AF-2150-8C453BF0886F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291145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237665-64A3-7C1D-53FB-03C7BE51DC30}"/>
                </a:ext>
              </a:extLst>
            </p:cNvPr>
            <p:cNvCxnSpPr/>
            <p:nvPr/>
          </p:nvCxnSpPr>
          <p:spPr>
            <a:xfrm>
              <a:off x="520047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B2DE27-2CA6-829E-AF90-A1A2571F8B0C}"/>
                </a:ext>
              </a:extLst>
            </p:cNvPr>
            <p:cNvCxnSpPr/>
            <p:nvPr/>
          </p:nvCxnSpPr>
          <p:spPr>
            <a:xfrm>
              <a:off x="585621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F85702-771D-4529-4451-DB27BE466F1E}"/>
              </a:ext>
            </a:extLst>
          </p:cNvPr>
          <p:cNvGrpSpPr/>
          <p:nvPr/>
        </p:nvGrpSpPr>
        <p:grpSpPr>
          <a:xfrm>
            <a:off x="6061744" y="352338"/>
            <a:ext cx="1325460" cy="1325460"/>
            <a:chOff x="4871908" y="2566107"/>
            <a:chExt cx="1325460" cy="132546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92DAA19-F0F2-33FF-8F58-A105D49B75AE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B23034F-751F-49EF-16A1-67B1501CC7B3}"/>
                </a:ext>
              </a:extLst>
            </p:cNvPr>
            <p:cNvCxnSpPr>
              <a:stCxn id="41" idx="0"/>
              <a:endCxn id="41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DCBE2B-DB48-CA6E-28D0-B0CD63671231}"/>
                </a:ext>
              </a:extLst>
            </p:cNvPr>
            <p:cNvCxnSpPr>
              <a:cxnSpLocks/>
              <a:stCxn id="41" idx="1"/>
              <a:endCxn id="41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0D5089-1879-F82A-7CAA-7F0AA9F2782A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357418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AB69D67-16D7-E9DF-C404-641624BD3911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291145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708528-4A46-0825-FD9C-C5E0BCDAD97A}"/>
                </a:ext>
              </a:extLst>
            </p:cNvPr>
            <p:cNvCxnSpPr/>
            <p:nvPr/>
          </p:nvCxnSpPr>
          <p:spPr>
            <a:xfrm>
              <a:off x="520047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EB14527-C920-3CBD-3006-48DAB2ABB7A6}"/>
                </a:ext>
              </a:extLst>
            </p:cNvPr>
            <p:cNvCxnSpPr/>
            <p:nvPr/>
          </p:nvCxnSpPr>
          <p:spPr>
            <a:xfrm>
              <a:off x="585621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6F2D99-2EFE-81C9-2E37-C12087BD0FCF}"/>
              </a:ext>
            </a:extLst>
          </p:cNvPr>
          <p:cNvGrpSpPr/>
          <p:nvPr/>
        </p:nvGrpSpPr>
        <p:grpSpPr>
          <a:xfrm>
            <a:off x="7692003" y="352338"/>
            <a:ext cx="1325460" cy="1325460"/>
            <a:chOff x="4871908" y="2566107"/>
            <a:chExt cx="1325460" cy="13254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91272-0F23-AB21-4AAB-6537D7261D05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F30E704-AEEE-B3F0-6159-647D3C2D5644}"/>
                </a:ext>
              </a:extLst>
            </p:cNvPr>
            <p:cNvCxnSpPr>
              <a:stCxn id="49" idx="0"/>
              <a:endCxn id="49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F0B234D-252C-5878-02B2-5D1A263AA041}"/>
                </a:ext>
              </a:extLst>
            </p:cNvPr>
            <p:cNvCxnSpPr>
              <a:cxnSpLocks/>
              <a:stCxn id="49" idx="1"/>
              <a:endCxn id="49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5B30512-0527-A622-CA1E-A514DD83996A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357418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59A7D6-E5B6-8B77-7FD1-61BAFCDAAED6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291145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400D29-8A3C-549B-CEA2-9E75E65198DA}"/>
                </a:ext>
              </a:extLst>
            </p:cNvPr>
            <p:cNvCxnSpPr/>
            <p:nvPr/>
          </p:nvCxnSpPr>
          <p:spPr>
            <a:xfrm>
              <a:off x="520047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7BB97B9-0099-1E43-C6F9-F08052C77503}"/>
                </a:ext>
              </a:extLst>
            </p:cNvPr>
            <p:cNvCxnSpPr/>
            <p:nvPr/>
          </p:nvCxnSpPr>
          <p:spPr>
            <a:xfrm>
              <a:off x="585621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43FFEAC-846E-6686-2224-E75DEE6CA574}"/>
              </a:ext>
            </a:extLst>
          </p:cNvPr>
          <p:cNvGrpSpPr/>
          <p:nvPr/>
        </p:nvGrpSpPr>
        <p:grpSpPr>
          <a:xfrm>
            <a:off x="7692003" y="1987528"/>
            <a:ext cx="1325460" cy="1325460"/>
            <a:chOff x="4871908" y="2566107"/>
            <a:chExt cx="1325460" cy="13254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13B13D2-E552-A221-A6F4-DAD9639F1CED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AF0F350-DB7F-EA37-06BB-4461792DB34B}"/>
                </a:ext>
              </a:extLst>
            </p:cNvPr>
            <p:cNvCxnSpPr>
              <a:stCxn id="57" idx="0"/>
              <a:endCxn id="57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0A09803-362F-A2B3-A396-9C8E80E387A1}"/>
                </a:ext>
              </a:extLst>
            </p:cNvPr>
            <p:cNvCxnSpPr>
              <a:cxnSpLocks/>
              <a:stCxn id="57" idx="1"/>
              <a:endCxn id="57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D74D9A0-F669-A8B9-45BE-3A903281F739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357418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8562C1A-D35B-D4AB-309D-F5C658C4D144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291145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B170A6C-FCE0-5CBC-904D-1F62F0471A1D}"/>
                </a:ext>
              </a:extLst>
            </p:cNvPr>
            <p:cNvCxnSpPr/>
            <p:nvPr/>
          </p:nvCxnSpPr>
          <p:spPr>
            <a:xfrm>
              <a:off x="520047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6014007-3EB9-40AC-16A4-2CE6D3188D15}"/>
                </a:ext>
              </a:extLst>
            </p:cNvPr>
            <p:cNvCxnSpPr/>
            <p:nvPr/>
          </p:nvCxnSpPr>
          <p:spPr>
            <a:xfrm>
              <a:off x="585621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FF99785-A2C3-9B30-FA1C-32EAB608C2D6}"/>
              </a:ext>
            </a:extLst>
          </p:cNvPr>
          <p:cNvGrpSpPr/>
          <p:nvPr/>
        </p:nvGrpSpPr>
        <p:grpSpPr>
          <a:xfrm>
            <a:off x="7692003" y="3610725"/>
            <a:ext cx="1325460" cy="1325460"/>
            <a:chOff x="4871908" y="2566107"/>
            <a:chExt cx="1325460" cy="132546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8B8D66-5D38-1CAF-51B1-50F5EE943DDE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423182-F518-CA6A-DB5A-632838859B04}"/>
                </a:ext>
              </a:extLst>
            </p:cNvPr>
            <p:cNvCxnSpPr>
              <a:stCxn id="65" idx="0"/>
              <a:endCxn id="65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209895-50EC-396D-2661-8319044DF536}"/>
                </a:ext>
              </a:extLst>
            </p:cNvPr>
            <p:cNvCxnSpPr>
              <a:cxnSpLocks/>
              <a:stCxn id="65" idx="1"/>
              <a:endCxn id="65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7A0313-05AD-DAE2-81DA-DECE4DD07B6C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357418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7FEEDF3-98DA-BEFA-A066-06F9F4E50522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291145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BB468A8-7402-B197-137A-30996250F84E}"/>
                </a:ext>
              </a:extLst>
            </p:cNvPr>
            <p:cNvCxnSpPr/>
            <p:nvPr/>
          </p:nvCxnSpPr>
          <p:spPr>
            <a:xfrm>
              <a:off x="520047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F4CB85A-BFA8-936D-0D27-6C12D1F5CFB4}"/>
                </a:ext>
              </a:extLst>
            </p:cNvPr>
            <p:cNvCxnSpPr/>
            <p:nvPr/>
          </p:nvCxnSpPr>
          <p:spPr>
            <a:xfrm>
              <a:off x="585621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7748D6-06C0-95DD-7CBD-226D6D2234C8}"/>
              </a:ext>
            </a:extLst>
          </p:cNvPr>
          <p:cNvGrpSpPr/>
          <p:nvPr/>
        </p:nvGrpSpPr>
        <p:grpSpPr>
          <a:xfrm>
            <a:off x="6061743" y="1989863"/>
            <a:ext cx="1325460" cy="1325460"/>
            <a:chOff x="4871908" y="2566107"/>
            <a:chExt cx="1325460" cy="132546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71C915-31B1-0BBC-B1F8-EF8716A2C5C4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11CECAF-B047-B312-6347-844F715E856A}"/>
                </a:ext>
              </a:extLst>
            </p:cNvPr>
            <p:cNvCxnSpPr>
              <a:stCxn id="73" idx="0"/>
              <a:endCxn id="73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C4B77A-1644-A872-CFBF-609D23E39CE6}"/>
                </a:ext>
              </a:extLst>
            </p:cNvPr>
            <p:cNvCxnSpPr>
              <a:cxnSpLocks/>
              <a:stCxn id="73" idx="1"/>
              <a:endCxn id="73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DBE585F-1234-C322-9ADE-42A4B5B504C8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357418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1AABBF5-4610-9C7A-C33E-A8326A102EB8}"/>
                </a:ext>
              </a:extLst>
            </p:cNvPr>
            <p:cNvCxnSpPr>
              <a:cxnSpLocks/>
            </p:cNvCxnSpPr>
            <p:nvPr/>
          </p:nvCxnSpPr>
          <p:spPr>
            <a:xfrm>
              <a:off x="4871908" y="2911454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DDC9C23-BD11-B679-3BDC-70EDC9520E69}"/>
                </a:ext>
              </a:extLst>
            </p:cNvPr>
            <p:cNvCxnSpPr/>
            <p:nvPr/>
          </p:nvCxnSpPr>
          <p:spPr>
            <a:xfrm>
              <a:off x="520047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5ADC1E7-5064-2B85-ACE4-BF349F6DEA27}"/>
                </a:ext>
              </a:extLst>
            </p:cNvPr>
            <p:cNvCxnSpPr/>
            <p:nvPr/>
          </p:nvCxnSpPr>
          <p:spPr>
            <a:xfrm>
              <a:off x="5856216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7BB06632-BED5-DA9D-8B39-A44C8A467505}"/>
              </a:ext>
            </a:extLst>
          </p:cNvPr>
          <p:cNvSpPr/>
          <p:nvPr/>
        </p:nvSpPr>
        <p:spPr>
          <a:xfrm>
            <a:off x="5489894" y="425743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93CAE85-4356-9E9F-BCF8-94D4322C5727}"/>
              </a:ext>
            </a:extLst>
          </p:cNvPr>
          <p:cNvSpPr/>
          <p:nvPr/>
        </p:nvSpPr>
        <p:spPr>
          <a:xfrm>
            <a:off x="7120155" y="425743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AEE3718-6586-F8CC-F6D4-0BE2CB23A1E4}"/>
              </a:ext>
            </a:extLst>
          </p:cNvPr>
          <p:cNvSpPr/>
          <p:nvPr/>
        </p:nvSpPr>
        <p:spPr>
          <a:xfrm>
            <a:off x="7120155" y="2080046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9FE6118-0FE9-69F4-AE43-F02B7120F22B}"/>
              </a:ext>
            </a:extLst>
          </p:cNvPr>
          <p:cNvSpPr/>
          <p:nvPr/>
        </p:nvSpPr>
        <p:spPr>
          <a:xfrm>
            <a:off x="8094674" y="3700908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84D03ED-697C-AC64-0A1C-029950DF1BA6}"/>
              </a:ext>
            </a:extLst>
          </p:cNvPr>
          <p:cNvSpPr/>
          <p:nvPr/>
        </p:nvSpPr>
        <p:spPr>
          <a:xfrm>
            <a:off x="8093273" y="2080046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B09699-E823-2C39-4ABD-92EAFDB731E3}"/>
              </a:ext>
            </a:extLst>
          </p:cNvPr>
          <p:cNvSpPr/>
          <p:nvPr/>
        </p:nvSpPr>
        <p:spPr>
          <a:xfrm>
            <a:off x="8107952" y="444856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CA92663-8931-8349-BCCA-3B3360EFF3B6}"/>
              </a:ext>
            </a:extLst>
          </p:cNvPr>
          <p:cNvSpPr/>
          <p:nvPr/>
        </p:nvSpPr>
        <p:spPr>
          <a:xfrm>
            <a:off x="9752899" y="425743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9C8E319-D54B-B926-A65B-59679A3F85C6}"/>
              </a:ext>
            </a:extLst>
          </p:cNvPr>
          <p:cNvSpPr txBox="1"/>
          <p:nvPr/>
        </p:nvSpPr>
        <p:spPr>
          <a:xfrm>
            <a:off x="9989886" y="337550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0AE6268-3399-13C6-B0F9-B67537410980}"/>
              </a:ext>
            </a:extLst>
          </p:cNvPr>
          <p:cNvSpPr/>
          <p:nvPr/>
        </p:nvSpPr>
        <p:spPr>
          <a:xfrm>
            <a:off x="9752899" y="716480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DECE4C2-F4F7-6776-EA82-AC770D19D7B8}"/>
              </a:ext>
            </a:extLst>
          </p:cNvPr>
          <p:cNvSpPr/>
          <p:nvPr/>
        </p:nvSpPr>
        <p:spPr>
          <a:xfrm>
            <a:off x="8738528" y="4681021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2B3B35A-3CA5-BF53-3716-07DADEECD7A8}"/>
              </a:ext>
            </a:extLst>
          </p:cNvPr>
          <p:cNvSpPr/>
          <p:nvPr/>
        </p:nvSpPr>
        <p:spPr>
          <a:xfrm>
            <a:off x="8750414" y="2392759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DD62F46-EB6E-989F-EFEE-F30431A3F6E0}"/>
              </a:ext>
            </a:extLst>
          </p:cNvPr>
          <p:cNvSpPr/>
          <p:nvPr/>
        </p:nvSpPr>
        <p:spPr>
          <a:xfrm>
            <a:off x="8750414" y="1420299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EA4F1F8-1568-4D47-4757-38C91DEED13D}"/>
              </a:ext>
            </a:extLst>
          </p:cNvPr>
          <p:cNvSpPr/>
          <p:nvPr/>
        </p:nvSpPr>
        <p:spPr>
          <a:xfrm>
            <a:off x="6137244" y="2400088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7CF6A2-5A8B-D1A4-EA98-AEC9861FDB92}"/>
              </a:ext>
            </a:extLst>
          </p:cNvPr>
          <p:cNvSpPr/>
          <p:nvPr/>
        </p:nvSpPr>
        <p:spPr>
          <a:xfrm>
            <a:off x="6126759" y="1435131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8E62E2D-7B0C-ACAE-D520-63B56C4FEA78}"/>
              </a:ext>
            </a:extLst>
          </p:cNvPr>
          <p:cNvSpPr/>
          <p:nvPr/>
        </p:nvSpPr>
        <p:spPr>
          <a:xfrm>
            <a:off x="5170063" y="1435131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6D08209-E02F-EDBD-63E0-7B08AF2BAFDB}"/>
              </a:ext>
            </a:extLst>
          </p:cNvPr>
          <p:cNvSpPr txBox="1"/>
          <p:nvPr/>
        </p:nvSpPr>
        <p:spPr>
          <a:xfrm>
            <a:off x="10003113" y="628287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982200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4E27017-1958-4878-05BB-999BBCE55E81}"/>
              </a:ext>
            </a:extLst>
          </p:cNvPr>
          <p:cNvGrpSpPr/>
          <p:nvPr/>
        </p:nvGrpSpPr>
        <p:grpSpPr>
          <a:xfrm>
            <a:off x="1260444" y="1560352"/>
            <a:ext cx="1325460" cy="1325460"/>
            <a:chOff x="4871908" y="2566107"/>
            <a:chExt cx="1325460" cy="1325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0A529B-AE9B-A5CF-9423-F4FDF55CA551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0EF1A7-E05C-A106-30C2-AF1339D56A96}"/>
                </a:ext>
              </a:extLst>
            </p:cNvPr>
            <p:cNvCxnSpPr>
              <a:stCxn id="15" idx="0"/>
              <a:endCxn id="15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40F571-6327-34D4-C296-E29BFEB7E944}"/>
                </a:ext>
              </a:extLst>
            </p:cNvPr>
            <p:cNvCxnSpPr>
              <a:cxnSpLocks/>
              <a:stCxn id="15" idx="1"/>
              <a:endCxn id="15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576DCE-4301-E84F-4AC4-901BE07D700B}"/>
              </a:ext>
            </a:extLst>
          </p:cNvPr>
          <p:cNvGrpSpPr/>
          <p:nvPr/>
        </p:nvGrpSpPr>
        <p:grpSpPr>
          <a:xfrm>
            <a:off x="2585904" y="1560352"/>
            <a:ext cx="1325460" cy="1325460"/>
            <a:chOff x="4871908" y="2566107"/>
            <a:chExt cx="1325460" cy="1325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48D7D7-940D-495E-1301-188D22A1F254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AD9EA6-3457-ADD4-36B6-33398D55BD17}"/>
                </a:ext>
              </a:extLst>
            </p:cNvPr>
            <p:cNvCxnSpPr>
              <a:stCxn id="23" idx="0"/>
              <a:endCxn id="23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353325-4BE8-5D24-3957-FCDF0E76F03C}"/>
                </a:ext>
              </a:extLst>
            </p:cNvPr>
            <p:cNvCxnSpPr>
              <a:cxnSpLocks/>
              <a:stCxn id="23" idx="1"/>
              <a:endCxn id="23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D23597-D3D4-260F-B655-53EA00FD33AB}"/>
              </a:ext>
            </a:extLst>
          </p:cNvPr>
          <p:cNvGrpSpPr/>
          <p:nvPr/>
        </p:nvGrpSpPr>
        <p:grpSpPr>
          <a:xfrm>
            <a:off x="1260444" y="2885812"/>
            <a:ext cx="1325460" cy="1325460"/>
            <a:chOff x="4871908" y="2566107"/>
            <a:chExt cx="1325460" cy="13254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02D1DE-924E-CE4A-E096-4C4586F5344A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50B854-8600-E03C-653E-7C794B3ADA3D}"/>
                </a:ext>
              </a:extLst>
            </p:cNvPr>
            <p:cNvCxnSpPr>
              <a:stCxn id="32" idx="0"/>
              <a:endCxn id="32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F07DA44-7809-03C0-9078-DDC39CCAE8BF}"/>
                </a:ext>
              </a:extLst>
            </p:cNvPr>
            <p:cNvCxnSpPr>
              <a:cxnSpLocks/>
              <a:stCxn id="32" idx="1"/>
              <a:endCxn id="32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8CC743-AA66-0EAE-61E8-2931AA2C397E}"/>
              </a:ext>
            </a:extLst>
          </p:cNvPr>
          <p:cNvGrpSpPr/>
          <p:nvPr/>
        </p:nvGrpSpPr>
        <p:grpSpPr>
          <a:xfrm>
            <a:off x="2585904" y="2885812"/>
            <a:ext cx="1325460" cy="1325460"/>
            <a:chOff x="4871908" y="2566107"/>
            <a:chExt cx="1325460" cy="13254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459D2-A202-D4AD-7D80-CB7E2DEF2772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03099DA-FB65-D64E-A45D-A0B7652C85B3}"/>
                </a:ext>
              </a:extLst>
            </p:cNvPr>
            <p:cNvCxnSpPr>
              <a:stCxn id="40" idx="0"/>
              <a:endCxn id="40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D66BDF-CC79-96FC-3E0B-B9C521D2B7DE}"/>
                </a:ext>
              </a:extLst>
            </p:cNvPr>
            <p:cNvCxnSpPr>
              <a:cxnSpLocks/>
              <a:stCxn id="40" idx="1"/>
              <a:endCxn id="40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0C07F6F-AC3A-61AF-EE0C-0D0B1905D6DB}"/>
              </a:ext>
            </a:extLst>
          </p:cNvPr>
          <p:cNvSpPr txBox="1"/>
          <p:nvPr/>
        </p:nvSpPr>
        <p:spPr>
          <a:xfrm rot="16200000">
            <a:off x="513478" y="2654301"/>
            <a:ext cx="107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DB74C4-50BD-835C-4DEE-05248917ED1B}"/>
              </a:ext>
            </a:extLst>
          </p:cNvPr>
          <p:cNvSpPr txBox="1"/>
          <p:nvPr/>
        </p:nvSpPr>
        <p:spPr>
          <a:xfrm>
            <a:off x="1819764" y="4231061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Ease of Tuning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39092D4-98C1-92F0-AE0F-7C85990C0D6C}"/>
              </a:ext>
            </a:extLst>
          </p:cNvPr>
          <p:cNvSpPr/>
          <p:nvPr/>
        </p:nvSpPr>
        <p:spPr>
          <a:xfrm>
            <a:off x="8996518" y="611484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B43FA-3CA6-9A1A-F26D-2657B61A4941}"/>
              </a:ext>
            </a:extLst>
          </p:cNvPr>
          <p:cNvSpPr txBox="1"/>
          <p:nvPr/>
        </p:nvSpPr>
        <p:spPr>
          <a:xfrm>
            <a:off x="9233505" y="523291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9BDDAC-AB70-1C06-CD5C-82064862AA26}"/>
              </a:ext>
            </a:extLst>
          </p:cNvPr>
          <p:cNvSpPr/>
          <p:nvPr/>
        </p:nvSpPr>
        <p:spPr>
          <a:xfrm>
            <a:off x="8996518" y="1195152"/>
            <a:ext cx="192946" cy="1929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73698E-0DD7-1A2E-D578-030A7725F0F2}"/>
              </a:ext>
            </a:extLst>
          </p:cNvPr>
          <p:cNvSpPr txBox="1"/>
          <p:nvPr/>
        </p:nvSpPr>
        <p:spPr>
          <a:xfrm>
            <a:off x="9246732" y="1670555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306C74-EF39-4417-9F06-242A8984887E}"/>
              </a:ext>
            </a:extLst>
          </p:cNvPr>
          <p:cNvSpPr/>
          <p:nvPr/>
        </p:nvSpPr>
        <p:spPr>
          <a:xfrm>
            <a:off x="1495335" y="3783434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9C0BF08-A1C7-322B-3179-0DD8C35B09FF}"/>
              </a:ext>
            </a:extLst>
          </p:cNvPr>
          <p:cNvSpPr/>
          <p:nvPr/>
        </p:nvSpPr>
        <p:spPr>
          <a:xfrm>
            <a:off x="3483526" y="1809225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51FA602-E8DB-D8E9-C262-761941288DF3}"/>
              </a:ext>
            </a:extLst>
          </p:cNvPr>
          <p:cNvGrpSpPr/>
          <p:nvPr/>
        </p:nvGrpSpPr>
        <p:grpSpPr>
          <a:xfrm>
            <a:off x="4970100" y="1560352"/>
            <a:ext cx="1325460" cy="1325460"/>
            <a:chOff x="4871908" y="2566107"/>
            <a:chExt cx="1325460" cy="132546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7340E83-9517-C5DD-7D75-FE11585EFA96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4F5EBE5-E34B-758F-9F1A-C78A35FC1C90}"/>
                </a:ext>
              </a:extLst>
            </p:cNvPr>
            <p:cNvCxnSpPr>
              <a:stCxn id="56" idx="0"/>
              <a:endCxn id="56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6AFC6B-EB17-762C-C8DB-ABD93C16FD9A}"/>
                </a:ext>
              </a:extLst>
            </p:cNvPr>
            <p:cNvCxnSpPr>
              <a:cxnSpLocks/>
              <a:stCxn id="56" idx="1"/>
              <a:endCxn id="56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00006D-BAED-2F3C-1E2A-B8F15AECD269}"/>
              </a:ext>
            </a:extLst>
          </p:cNvPr>
          <p:cNvGrpSpPr/>
          <p:nvPr/>
        </p:nvGrpSpPr>
        <p:grpSpPr>
          <a:xfrm>
            <a:off x="6295560" y="1560352"/>
            <a:ext cx="1325460" cy="1325460"/>
            <a:chOff x="4871908" y="2566107"/>
            <a:chExt cx="1325460" cy="132546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D93A683-E973-E9B8-E78A-15E3CBCF9122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E5A4A9E-7AE2-1580-E6A7-77C9E13CEB16}"/>
                </a:ext>
              </a:extLst>
            </p:cNvPr>
            <p:cNvCxnSpPr>
              <a:stCxn id="60" idx="0"/>
              <a:endCxn id="60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248F76-A0FF-4590-1F52-07D8E875FBF3}"/>
                </a:ext>
              </a:extLst>
            </p:cNvPr>
            <p:cNvCxnSpPr>
              <a:cxnSpLocks/>
              <a:stCxn id="60" idx="1"/>
              <a:endCxn id="60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03A89E-6D2C-CDF3-0686-D55EA4BA31B9}"/>
              </a:ext>
            </a:extLst>
          </p:cNvPr>
          <p:cNvGrpSpPr/>
          <p:nvPr/>
        </p:nvGrpSpPr>
        <p:grpSpPr>
          <a:xfrm>
            <a:off x="4970100" y="2885812"/>
            <a:ext cx="1325460" cy="1325460"/>
            <a:chOff x="4871908" y="2566107"/>
            <a:chExt cx="1325460" cy="132546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B7A6F6-35D8-6165-A68B-5244035FB64B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B37B44-41F8-19CC-EE3F-F82FF0F29BB5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404286-4901-0F99-DB63-88E4875EB3D1}"/>
                </a:ext>
              </a:extLst>
            </p:cNvPr>
            <p:cNvCxnSpPr>
              <a:cxnSpLocks/>
              <a:stCxn id="64" idx="1"/>
              <a:endCxn id="64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43E308D-9F68-0841-BDAC-3E367B556424}"/>
              </a:ext>
            </a:extLst>
          </p:cNvPr>
          <p:cNvGrpSpPr/>
          <p:nvPr/>
        </p:nvGrpSpPr>
        <p:grpSpPr>
          <a:xfrm>
            <a:off x="6295560" y="2885812"/>
            <a:ext cx="1325460" cy="1325460"/>
            <a:chOff x="4871908" y="2566107"/>
            <a:chExt cx="1325460" cy="132546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984931D-2C5F-7CFF-A6FA-E33462719E9F}"/>
                </a:ext>
              </a:extLst>
            </p:cNvPr>
            <p:cNvSpPr/>
            <p:nvPr/>
          </p:nvSpPr>
          <p:spPr>
            <a:xfrm>
              <a:off x="4871908" y="2566107"/>
              <a:ext cx="1325460" cy="13254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24263B7-F85E-72B4-F18D-9B2DC355576B}"/>
                </a:ext>
              </a:extLst>
            </p:cNvPr>
            <p:cNvCxnSpPr>
              <a:stCxn id="68" idx="0"/>
              <a:endCxn id="68" idx="2"/>
            </p:cNvCxnSpPr>
            <p:nvPr/>
          </p:nvCxnSpPr>
          <p:spPr>
            <a:xfrm>
              <a:off x="5534638" y="2566107"/>
              <a:ext cx="0" cy="1325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2DB81E-7A7B-AF50-0E13-60FCE254A6D1}"/>
                </a:ext>
              </a:extLst>
            </p:cNvPr>
            <p:cNvCxnSpPr>
              <a:cxnSpLocks/>
              <a:stCxn id="68" idx="1"/>
              <a:endCxn id="68" idx="3"/>
            </p:cNvCxnSpPr>
            <p:nvPr/>
          </p:nvCxnSpPr>
          <p:spPr>
            <a:xfrm>
              <a:off x="4871908" y="3228837"/>
              <a:ext cx="13254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32F762F-249A-9E41-0048-20D6922F87DF}"/>
              </a:ext>
            </a:extLst>
          </p:cNvPr>
          <p:cNvSpPr txBox="1"/>
          <p:nvPr/>
        </p:nvSpPr>
        <p:spPr>
          <a:xfrm rot="16200000">
            <a:off x="4223137" y="2654301"/>
            <a:ext cx="107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Efficiency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496C815-E84B-1B47-2A27-3C995DA058DB}"/>
              </a:ext>
            </a:extLst>
          </p:cNvPr>
          <p:cNvSpPr/>
          <p:nvPr/>
        </p:nvSpPr>
        <p:spPr>
          <a:xfrm>
            <a:off x="7193182" y="2471954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0C86DF7-A10E-2D5B-FF64-6CD9CE24D6B8}"/>
              </a:ext>
            </a:extLst>
          </p:cNvPr>
          <p:cNvSpPr/>
          <p:nvPr/>
        </p:nvSpPr>
        <p:spPr>
          <a:xfrm>
            <a:off x="5873831" y="1791748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47E568-9ECC-4B4D-D109-36D51C3CF322}"/>
              </a:ext>
            </a:extLst>
          </p:cNvPr>
          <p:cNvSpPr txBox="1"/>
          <p:nvPr/>
        </p:nvSpPr>
        <p:spPr>
          <a:xfrm>
            <a:off x="1832429" y="955788"/>
            <a:ext cx="1506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Training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A3F336-33DA-CA9F-9094-2500BC6DF554}"/>
              </a:ext>
            </a:extLst>
          </p:cNvPr>
          <p:cNvSpPr txBox="1"/>
          <p:nvPr/>
        </p:nvSpPr>
        <p:spPr>
          <a:xfrm>
            <a:off x="5352320" y="951028"/>
            <a:ext cx="188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Prediction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876399A-334A-F045-AE6F-C0B3043EC0EE}"/>
              </a:ext>
            </a:extLst>
          </p:cNvPr>
          <p:cNvSpPr/>
          <p:nvPr/>
        </p:nvSpPr>
        <p:spPr>
          <a:xfrm>
            <a:off x="9004712" y="1768584"/>
            <a:ext cx="192946" cy="1929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FFDA1F-2F0B-9CBE-BFCF-1EB22048D9FA}"/>
              </a:ext>
            </a:extLst>
          </p:cNvPr>
          <p:cNvSpPr txBox="1"/>
          <p:nvPr/>
        </p:nvSpPr>
        <p:spPr>
          <a:xfrm>
            <a:off x="9246732" y="1095167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5693093-B5A0-D3EF-ADDA-E8AD9DA3983B}"/>
              </a:ext>
            </a:extLst>
          </p:cNvPr>
          <p:cNvSpPr/>
          <p:nvPr/>
        </p:nvSpPr>
        <p:spPr>
          <a:xfrm>
            <a:off x="2932422" y="3128878"/>
            <a:ext cx="192946" cy="1929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3B847B4-847E-019F-1AA5-0B0D073856B8}"/>
              </a:ext>
            </a:extLst>
          </p:cNvPr>
          <p:cNvSpPr/>
          <p:nvPr/>
        </p:nvSpPr>
        <p:spPr>
          <a:xfrm>
            <a:off x="6526721" y="3150176"/>
            <a:ext cx="192946" cy="1929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860F22-FFBC-2EA8-D225-D1E874B2CBC4}"/>
              </a:ext>
            </a:extLst>
          </p:cNvPr>
          <p:cNvSpPr txBox="1"/>
          <p:nvPr/>
        </p:nvSpPr>
        <p:spPr>
          <a:xfrm>
            <a:off x="5786603" y="4231061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18D262-E4B4-1B52-D693-DB8E13D68928}"/>
              </a:ext>
            </a:extLst>
          </p:cNvPr>
          <p:cNvSpPr/>
          <p:nvPr/>
        </p:nvSpPr>
        <p:spPr>
          <a:xfrm>
            <a:off x="8998362" y="4057367"/>
            <a:ext cx="192946" cy="1929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3712C7-D21A-060D-37EC-ECC9031B587E}"/>
              </a:ext>
            </a:extLst>
          </p:cNvPr>
          <p:cNvSpPr txBox="1"/>
          <p:nvPr/>
        </p:nvSpPr>
        <p:spPr>
          <a:xfrm>
            <a:off x="9248576" y="3969174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419DE9-3502-5604-4C06-8C931E2AC86F}"/>
              </a:ext>
            </a:extLst>
          </p:cNvPr>
          <p:cNvSpPr/>
          <p:nvPr/>
        </p:nvSpPr>
        <p:spPr>
          <a:xfrm>
            <a:off x="7161350" y="1809225"/>
            <a:ext cx="192946" cy="1929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1389CE3-3693-F4C2-4504-4FB461BB4830}"/>
              </a:ext>
            </a:extLst>
          </p:cNvPr>
          <p:cNvSpPr/>
          <p:nvPr/>
        </p:nvSpPr>
        <p:spPr>
          <a:xfrm>
            <a:off x="2136336" y="1809225"/>
            <a:ext cx="192946" cy="1929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C0D6F2-D51F-2D63-73E9-62A6EC314A1A}"/>
              </a:ext>
            </a:extLst>
          </p:cNvPr>
          <p:cNvSpPr/>
          <p:nvPr/>
        </p:nvSpPr>
        <p:spPr>
          <a:xfrm>
            <a:off x="8998362" y="4393570"/>
            <a:ext cx="192946" cy="19294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6283E47-B030-A8A0-38E7-E3E504392527}"/>
              </a:ext>
            </a:extLst>
          </p:cNvPr>
          <p:cNvSpPr txBox="1"/>
          <p:nvPr/>
        </p:nvSpPr>
        <p:spPr>
          <a:xfrm>
            <a:off x="9248576" y="4305377"/>
            <a:ext cx="97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A9DC90B-DA02-0D9C-9E89-AB5AF77C101D}"/>
              </a:ext>
            </a:extLst>
          </p:cNvPr>
          <p:cNvSpPr/>
          <p:nvPr/>
        </p:nvSpPr>
        <p:spPr>
          <a:xfrm>
            <a:off x="2130446" y="2457974"/>
            <a:ext cx="192946" cy="19294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EA497BC-5FED-2C6C-5D0A-4743EF5CCEA6}"/>
              </a:ext>
            </a:extLst>
          </p:cNvPr>
          <p:cNvSpPr/>
          <p:nvPr/>
        </p:nvSpPr>
        <p:spPr>
          <a:xfrm>
            <a:off x="7386128" y="2473350"/>
            <a:ext cx="192946" cy="19294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6D70286-502D-2DFB-7073-53E52467E356}"/>
              </a:ext>
            </a:extLst>
          </p:cNvPr>
          <p:cNvSpPr/>
          <p:nvPr/>
        </p:nvSpPr>
        <p:spPr>
          <a:xfrm>
            <a:off x="8998790" y="3463863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3A1C85-F8F6-ADA2-47AE-90A050D313CA}"/>
              </a:ext>
            </a:extLst>
          </p:cNvPr>
          <p:cNvSpPr txBox="1"/>
          <p:nvPr/>
        </p:nvSpPr>
        <p:spPr>
          <a:xfrm>
            <a:off x="9249004" y="337567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F684A25-9CB5-D0CF-47FC-8F43E684D747}"/>
              </a:ext>
            </a:extLst>
          </p:cNvPr>
          <p:cNvSpPr/>
          <p:nvPr/>
        </p:nvSpPr>
        <p:spPr>
          <a:xfrm>
            <a:off x="8996518" y="3765962"/>
            <a:ext cx="192946" cy="1929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A142849-D207-8D58-5781-649DD8FC1B54}"/>
              </a:ext>
            </a:extLst>
          </p:cNvPr>
          <p:cNvSpPr txBox="1"/>
          <p:nvPr/>
        </p:nvSpPr>
        <p:spPr>
          <a:xfrm>
            <a:off x="9246732" y="367776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451238F-C77C-9BE6-65A1-A534EFA773ED}"/>
              </a:ext>
            </a:extLst>
          </p:cNvPr>
          <p:cNvSpPr/>
          <p:nvPr/>
        </p:nvSpPr>
        <p:spPr>
          <a:xfrm>
            <a:off x="2793175" y="2471954"/>
            <a:ext cx="192946" cy="1929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A945DF7-C2A7-421C-DE1E-5FB019B1BBF5}"/>
              </a:ext>
            </a:extLst>
          </p:cNvPr>
          <p:cNvSpPr/>
          <p:nvPr/>
        </p:nvSpPr>
        <p:spPr>
          <a:xfrm>
            <a:off x="6982318" y="2471954"/>
            <a:ext cx="192946" cy="1929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0B9C2D4-420E-43C3-51B2-332D0F239266}"/>
              </a:ext>
            </a:extLst>
          </p:cNvPr>
          <p:cNvSpPr/>
          <p:nvPr/>
        </p:nvSpPr>
        <p:spPr>
          <a:xfrm>
            <a:off x="8998362" y="4696246"/>
            <a:ext cx="192946" cy="1929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F0A49E8-52C7-CC53-FEF2-DA0AD651427F}"/>
              </a:ext>
            </a:extLst>
          </p:cNvPr>
          <p:cNvSpPr txBox="1"/>
          <p:nvPr/>
        </p:nvSpPr>
        <p:spPr>
          <a:xfrm>
            <a:off x="9248576" y="4608053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CatBoost</a:t>
            </a:r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CD8977B-8428-DE50-3A62-D2B89C39BCFC}"/>
              </a:ext>
            </a:extLst>
          </p:cNvPr>
          <p:cNvSpPr/>
          <p:nvPr/>
        </p:nvSpPr>
        <p:spPr>
          <a:xfrm>
            <a:off x="5862966" y="3783434"/>
            <a:ext cx="192946" cy="1929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FED33F-1408-0E54-65EA-139615B9E804}"/>
              </a:ext>
            </a:extLst>
          </p:cNvPr>
          <p:cNvSpPr/>
          <p:nvPr/>
        </p:nvSpPr>
        <p:spPr>
          <a:xfrm>
            <a:off x="2844824" y="1851170"/>
            <a:ext cx="192946" cy="1929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3CC0640-7E2F-80A8-116E-09EDFEEF5AEC}"/>
              </a:ext>
            </a:extLst>
          </p:cNvPr>
          <p:cNvSpPr/>
          <p:nvPr/>
        </p:nvSpPr>
        <p:spPr>
          <a:xfrm>
            <a:off x="9009745" y="338000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4EC0DE-D7E6-9CD9-B342-6E526C0362FD}"/>
              </a:ext>
            </a:extLst>
          </p:cNvPr>
          <p:cNvSpPr txBox="1"/>
          <p:nvPr/>
        </p:nvSpPr>
        <p:spPr>
          <a:xfrm>
            <a:off x="9246732" y="249807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6BED968-7DFD-4F7C-DC00-386195AA6B80}"/>
              </a:ext>
            </a:extLst>
          </p:cNvPr>
          <p:cNvSpPr/>
          <p:nvPr/>
        </p:nvSpPr>
        <p:spPr>
          <a:xfrm>
            <a:off x="9004712" y="1495725"/>
            <a:ext cx="192946" cy="1929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60649D-24C3-E047-C686-E861AA5863CA}"/>
              </a:ext>
            </a:extLst>
          </p:cNvPr>
          <p:cNvSpPr txBox="1"/>
          <p:nvPr/>
        </p:nvSpPr>
        <p:spPr>
          <a:xfrm>
            <a:off x="9254926" y="1407532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2924C21-7180-853B-C73A-61B53D5A5A10}"/>
              </a:ext>
            </a:extLst>
          </p:cNvPr>
          <p:cNvSpPr/>
          <p:nvPr/>
        </p:nvSpPr>
        <p:spPr>
          <a:xfrm>
            <a:off x="2980189" y="2471954"/>
            <a:ext cx="192946" cy="1929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1A66F34-9713-4002-4CC4-BB458BE5A0CC}"/>
              </a:ext>
            </a:extLst>
          </p:cNvPr>
          <p:cNvSpPr/>
          <p:nvPr/>
        </p:nvSpPr>
        <p:spPr>
          <a:xfrm>
            <a:off x="5867538" y="2478948"/>
            <a:ext cx="192946" cy="1929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240AE7E-77CA-01FD-27F6-BE5057C045D9}"/>
              </a:ext>
            </a:extLst>
          </p:cNvPr>
          <p:cNvSpPr/>
          <p:nvPr/>
        </p:nvSpPr>
        <p:spPr>
          <a:xfrm>
            <a:off x="8999954" y="2047697"/>
            <a:ext cx="192946" cy="1929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05AB19-79CA-F9BD-E57B-496C23F79A38}"/>
              </a:ext>
            </a:extLst>
          </p:cNvPr>
          <p:cNvSpPr txBox="1"/>
          <p:nvPr/>
        </p:nvSpPr>
        <p:spPr>
          <a:xfrm>
            <a:off x="9254926" y="802945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BF29705-2A7D-92A4-E972-FEC8A5264FAB}"/>
              </a:ext>
            </a:extLst>
          </p:cNvPr>
          <p:cNvSpPr/>
          <p:nvPr/>
        </p:nvSpPr>
        <p:spPr>
          <a:xfrm>
            <a:off x="9004712" y="914492"/>
            <a:ext cx="192946" cy="1929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12FBE3-1D00-1170-BE51-8C54BB81B857}"/>
              </a:ext>
            </a:extLst>
          </p:cNvPr>
          <p:cNvSpPr txBox="1"/>
          <p:nvPr/>
        </p:nvSpPr>
        <p:spPr>
          <a:xfrm>
            <a:off x="9239506" y="196820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AB37AEA-0654-2B66-DBC3-79580169B922}"/>
              </a:ext>
            </a:extLst>
          </p:cNvPr>
          <p:cNvSpPr/>
          <p:nvPr/>
        </p:nvSpPr>
        <p:spPr>
          <a:xfrm>
            <a:off x="2141289" y="3152880"/>
            <a:ext cx="192946" cy="1929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61F590F-26D5-41A1-5DF1-B7B67ACAEF02}"/>
              </a:ext>
            </a:extLst>
          </p:cNvPr>
          <p:cNvSpPr/>
          <p:nvPr/>
        </p:nvSpPr>
        <p:spPr>
          <a:xfrm>
            <a:off x="6717289" y="3150176"/>
            <a:ext cx="192946" cy="1929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1524AD8-3B0F-8EB9-B11B-1D620F7DFCA2}"/>
              </a:ext>
            </a:extLst>
          </p:cNvPr>
          <p:cNvSpPr/>
          <p:nvPr/>
        </p:nvSpPr>
        <p:spPr>
          <a:xfrm>
            <a:off x="9004712" y="2352802"/>
            <a:ext cx="192946" cy="19294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C232B7-46AD-2CD4-D873-845FA08EC6FE}"/>
              </a:ext>
            </a:extLst>
          </p:cNvPr>
          <p:cNvSpPr txBox="1"/>
          <p:nvPr/>
        </p:nvSpPr>
        <p:spPr>
          <a:xfrm>
            <a:off x="9244264" y="2273308"/>
            <a:ext cx="28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Machines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28E9A6A-ADC2-177F-CB1E-092C0B1D50D8}"/>
              </a:ext>
            </a:extLst>
          </p:cNvPr>
          <p:cNvSpPr/>
          <p:nvPr/>
        </p:nvSpPr>
        <p:spPr>
          <a:xfrm>
            <a:off x="2312439" y="3150176"/>
            <a:ext cx="192946" cy="19294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04FE45E-6159-0560-D5DA-65CF0871CD21}"/>
              </a:ext>
            </a:extLst>
          </p:cNvPr>
          <p:cNvSpPr/>
          <p:nvPr/>
        </p:nvSpPr>
        <p:spPr>
          <a:xfrm>
            <a:off x="6524343" y="2481044"/>
            <a:ext cx="192946" cy="19294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E675F8E-7F65-332B-F07C-D010E7E32078}"/>
              </a:ext>
            </a:extLst>
          </p:cNvPr>
          <p:cNvSpPr/>
          <p:nvPr/>
        </p:nvSpPr>
        <p:spPr>
          <a:xfrm>
            <a:off x="8993953" y="4992965"/>
            <a:ext cx="192946" cy="19294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158B726-4B20-061E-2358-1BBE06EA1B4C}"/>
              </a:ext>
            </a:extLst>
          </p:cNvPr>
          <p:cNvSpPr txBox="1"/>
          <p:nvPr/>
        </p:nvSpPr>
        <p:spPr>
          <a:xfrm>
            <a:off x="9233505" y="491347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3A325A8-121C-970E-DC5D-1A75C793EF16}"/>
              </a:ext>
            </a:extLst>
          </p:cNvPr>
          <p:cNvSpPr/>
          <p:nvPr/>
        </p:nvSpPr>
        <p:spPr>
          <a:xfrm>
            <a:off x="1689967" y="3785258"/>
            <a:ext cx="192946" cy="19294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C4AFCA3-78D3-605D-A178-887CA2047B41}"/>
              </a:ext>
            </a:extLst>
          </p:cNvPr>
          <p:cNvSpPr/>
          <p:nvPr/>
        </p:nvSpPr>
        <p:spPr>
          <a:xfrm>
            <a:off x="6310424" y="3150176"/>
            <a:ext cx="192946" cy="19294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93639E0-721B-4842-3790-E0B4F43D2392}"/>
              </a:ext>
            </a:extLst>
          </p:cNvPr>
          <p:cNvSpPr/>
          <p:nvPr/>
        </p:nvSpPr>
        <p:spPr>
          <a:xfrm>
            <a:off x="9000775" y="5305083"/>
            <a:ext cx="192946" cy="1929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B48DED-1CDC-2372-89C0-294D9E79EAF7}"/>
              </a:ext>
            </a:extLst>
          </p:cNvPr>
          <p:cNvSpPr txBox="1"/>
          <p:nvPr/>
        </p:nvSpPr>
        <p:spPr>
          <a:xfrm>
            <a:off x="9240327" y="5225589"/>
            <a:ext cx="259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Short-Term Memory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1625C0-8D6A-590B-A402-896461D6CA82}"/>
              </a:ext>
            </a:extLst>
          </p:cNvPr>
          <p:cNvSpPr/>
          <p:nvPr/>
        </p:nvSpPr>
        <p:spPr>
          <a:xfrm>
            <a:off x="1274714" y="3778594"/>
            <a:ext cx="192946" cy="1929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306DD79-00E0-DEC4-0063-980F4BE833FB}"/>
              </a:ext>
            </a:extLst>
          </p:cNvPr>
          <p:cNvSpPr/>
          <p:nvPr/>
        </p:nvSpPr>
        <p:spPr>
          <a:xfrm>
            <a:off x="7172719" y="3141088"/>
            <a:ext cx="192946" cy="1929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54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B54F8-9541-57C2-B360-A53C5183C9E6}"/>
              </a:ext>
            </a:extLst>
          </p:cNvPr>
          <p:cNvSpPr/>
          <p:nvPr/>
        </p:nvSpPr>
        <p:spPr>
          <a:xfrm>
            <a:off x="1088645" y="2920385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4DD96-E08E-84BF-0AB9-BFB9228EF728}"/>
              </a:ext>
            </a:extLst>
          </p:cNvPr>
          <p:cNvSpPr/>
          <p:nvPr/>
        </p:nvSpPr>
        <p:spPr>
          <a:xfrm>
            <a:off x="1078970" y="4315523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1EE9B-5D88-13AD-3520-B839A80D2ADE}"/>
              </a:ext>
            </a:extLst>
          </p:cNvPr>
          <p:cNvSpPr txBox="1"/>
          <p:nvPr/>
        </p:nvSpPr>
        <p:spPr>
          <a:xfrm>
            <a:off x="1127633" y="2670805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A7CAD-27C9-179F-556C-0653AB1C25F6}"/>
              </a:ext>
            </a:extLst>
          </p:cNvPr>
          <p:cNvSpPr txBox="1"/>
          <p:nvPr/>
        </p:nvSpPr>
        <p:spPr>
          <a:xfrm>
            <a:off x="1056680" y="4072867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BBCC7-4AE0-2EA2-7D7B-FB195C9ED0FE}"/>
              </a:ext>
            </a:extLst>
          </p:cNvPr>
          <p:cNvSpPr/>
          <p:nvPr/>
        </p:nvSpPr>
        <p:spPr>
          <a:xfrm>
            <a:off x="1088644" y="3275306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396CE5-D75B-7BFC-31EC-EA8000417356}"/>
              </a:ext>
            </a:extLst>
          </p:cNvPr>
          <p:cNvSpPr/>
          <p:nvPr/>
        </p:nvSpPr>
        <p:spPr>
          <a:xfrm>
            <a:off x="1454113" y="2921186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C733D-3C7D-90DD-90A1-87704D2D63C6}"/>
              </a:ext>
            </a:extLst>
          </p:cNvPr>
          <p:cNvSpPr txBox="1"/>
          <p:nvPr/>
        </p:nvSpPr>
        <p:spPr>
          <a:xfrm>
            <a:off x="1128318" y="4984838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8D886-39AB-CB00-D99C-561691B192B9}"/>
              </a:ext>
            </a:extLst>
          </p:cNvPr>
          <p:cNvSpPr txBox="1"/>
          <p:nvPr/>
        </p:nvSpPr>
        <p:spPr>
          <a:xfrm rot="16200000">
            <a:off x="638102" y="4552161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388F3-097C-3066-636C-F348129672E9}"/>
              </a:ext>
            </a:extLst>
          </p:cNvPr>
          <p:cNvSpPr txBox="1"/>
          <p:nvPr/>
        </p:nvSpPr>
        <p:spPr>
          <a:xfrm rot="16200000">
            <a:off x="645502" y="3167816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C0721-FD62-3AB5-0A3D-E9AFD1A067D2}"/>
              </a:ext>
            </a:extLst>
          </p:cNvPr>
          <p:cNvSpPr/>
          <p:nvPr/>
        </p:nvSpPr>
        <p:spPr>
          <a:xfrm>
            <a:off x="1081639" y="4672011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0DB396-8F8A-A389-720E-0EEB7B5060E4}"/>
              </a:ext>
            </a:extLst>
          </p:cNvPr>
          <p:cNvSpPr/>
          <p:nvPr/>
        </p:nvSpPr>
        <p:spPr>
          <a:xfrm>
            <a:off x="1438720" y="4313697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16D6E8-2383-7904-5B83-14B5AB37C259}"/>
              </a:ext>
            </a:extLst>
          </p:cNvPr>
          <p:cNvSpPr/>
          <p:nvPr/>
        </p:nvSpPr>
        <p:spPr>
          <a:xfrm>
            <a:off x="1297591" y="3131755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E42AD6-A395-F7AB-A3A1-1A287A4AB4DF}"/>
              </a:ext>
            </a:extLst>
          </p:cNvPr>
          <p:cNvSpPr/>
          <p:nvPr/>
        </p:nvSpPr>
        <p:spPr>
          <a:xfrm>
            <a:off x="1653770" y="4518220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824C-8F10-DC04-5C1A-84B9CC12FEB0}"/>
              </a:ext>
            </a:extLst>
          </p:cNvPr>
          <p:cNvSpPr txBox="1"/>
          <p:nvPr/>
        </p:nvSpPr>
        <p:spPr>
          <a:xfrm>
            <a:off x="729970" y="1864027"/>
            <a:ext cx="1448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XGBoost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39DE5-27FA-FE92-3AE2-CBE99A105EFA}"/>
              </a:ext>
            </a:extLst>
          </p:cNvPr>
          <p:cNvSpPr/>
          <p:nvPr/>
        </p:nvSpPr>
        <p:spPr>
          <a:xfrm>
            <a:off x="3222409" y="2920385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76F7EE-EF79-7BC0-4A1F-2E9004C26C57}"/>
              </a:ext>
            </a:extLst>
          </p:cNvPr>
          <p:cNvSpPr/>
          <p:nvPr/>
        </p:nvSpPr>
        <p:spPr>
          <a:xfrm>
            <a:off x="3212734" y="4315523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953C8-2330-EDDE-C807-AFEE6E3F283F}"/>
              </a:ext>
            </a:extLst>
          </p:cNvPr>
          <p:cNvSpPr txBox="1"/>
          <p:nvPr/>
        </p:nvSpPr>
        <p:spPr>
          <a:xfrm>
            <a:off x="3261397" y="2670805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B037-F41A-3690-BF58-0DACE9E9023B}"/>
              </a:ext>
            </a:extLst>
          </p:cNvPr>
          <p:cNvSpPr txBox="1"/>
          <p:nvPr/>
        </p:nvSpPr>
        <p:spPr>
          <a:xfrm>
            <a:off x="3190444" y="4072867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Prediction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435D03-1265-1243-F9F4-053BC50D09CF}"/>
              </a:ext>
            </a:extLst>
          </p:cNvPr>
          <p:cNvSpPr/>
          <p:nvPr/>
        </p:nvSpPr>
        <p:spPr>
          <a:xfrm>
            <a:off x="3222408" y="3275306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B5386E-0004-89D4-B58E-71C0F68AD491}"/>
              </a:ext>
            </a:extLst>
          </p:cNvPr>
          <p:cNvSpPr/>
          <p:nvPr/>
        </p:nvSpPr>
        <p:spPr>
          <a:xfrm>
            <a:off x="3587877" y="2921186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512CF2-BA87-458A-16EE-D1883534F1E6}"/>
              </a:ext>
            </a:extLst>
          </p:cNvPr>
          <p:cNvSpPr txBox="1"/>
          <p:nvPr/>
        </p:nvSpPr>
        <p:spPr>
          <a:xfrm>
            <a:off x="3262082" y="4984838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Accuracy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66AB7C-B0F3-F194-B8F8-2AE5E7A9E0F1}"/>
              </a:ext>
            </a:extLst>
          </p:cNvPr>
          <p:cNvSpPr txBox="1"/>
          <p:nvPr/>
        </p:nvSpPr>
        <p:spPr>
          <a:xfrm rot="16200000">
            <a:off x="2771866" y="4552161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02C095-BEFB-6F35-FDE6-EE7287495C5F}"/>
              </a:ext>
            </a:extLst>
          </p:cNvPr>
          <p:cNvSpPr txBox="1"/>
          <p:nvPr/>
        </p:nvSpPr>
        <p:spPr>
          <a:xfrm rot="16200000">
            <a:off x="2779266" y="3167816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0A1B-8267-BE03-9108-6C85E5195AAF}"/>
              </a:ext>
            </a:extLst>
          </p:cNvPr>
          <p:cNvSpPr txBox="1"/>
          <p:nvPr/>
        </p:nvSpPr>
        <p:spPr>
          <a:xfrm>
            <a:off x="3121935" y="3606032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Ease of Tuning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F96BBF-E740-655A-17D8-3F3A9A971E44}"/>
              </a:ext>
            </a:extLst>
          </p:cNvPr>
          <p:cNvSpPr/>
          <p:nvPr/>
        </p:nvSpPr>
        <p:spPr>
          <a:xfrm>
            <a:off x="3215403" y="4672011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73FE25-4C83-1474-7194-C025759532B4}"/>
              </a:ext>
            </a:extLst>
          </p:cNvPr>
          <p:cNvSpPr/>
          <p:nvPr/>
        </p:nvSpPr>
        <p:spPr>
          <a:xfrm>
            <a:off x="3572484" y="4313697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34A5AD-537A-C390-364C-088D6CAE32BA}"/>
              </a:ext>
            </a:extLst>
          </p:cNvPr>
          <p:cNvSpPr/>
          <p:nvPr/>
        </p:nvSpPr>
        <p:spPr>
          <a:xfrm>
            <a:off x="3451511" y="2955965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F3BC95-7706-1A09-EE7E-A66C8C4AF171}"/>
              </a:ext>
            </a:extLst>
          </p:cNvPr>
          <p:cNvSpPr/>
          <p:nvPr/>
        </p:nvSpPr>
        <p:spPr>
          <a:xfrm>
            <a:off x="3785450" y="4343814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A0A9D6-88E7-0B27-F0DE-1B013CA9CEA4}"/>
              </a:ext>
            </a:extLst>
          </p:cNvPr>
          <p:cNvSpPr txBox="1"/>
          <p:nvPr/>
        </p:nvSpPr>
        <p:spPr>
          <a:xfrm>
            <a:off x="2760629" y="1885062"/>
            <a:ext cx="1654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LightGBM</a:t>
            </a:r>
            <a:endParaRPr 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C41B6D-396B-A995-F6B1-95802F23DFF1}"/>
              </a:ext>
            </a:extLst>
          </p:cNvPr>
          <p:cNvSpPr txBox="1"/>
          <p:nvPr/>
        </p:nvSpPr>
        <p:spPr>
          <a:xfrm>
            <a:off x="5048111" y="1864027"/>
            <a:ext cx="152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CatBoost</a:t>
            </a:r>
            <a:endParaRPr lang="en-US" sz="28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2CF0FD-AB02-109A-C421-D436B4A291C3}"/>
              </a:ext>
            </a:extLst>
          </p:cNvPr>
          <p:cNvSpPr/>
          <p:nvPr/>
        </p:nvSpPr>
        <p:spPr>
          <a:xfrm>
            <a:off x="5426627" y="2919584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3C8371-2DD5-274C-79D5-C91108258898}"/>
              </a:ext>
            </a:extLst>
          </p:cNvPr>
          <p:cNvSpPr/>
          <p:nvPr/>
        </p:nvSpPr>
        <p:spPr>
          <a:xfrm>
            <a:off x="5416952" y="4314722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757A8E-9C6E-7FFA-DBE0-57025EF2F53E}"/>
              </a:ext>
            </a:extLst>
          </p:cNvPr>
          <p:cNvSpPr txBox="1"/>
          <p:nvPr/>
        </p:nvSpPr>
        <p:spPr>
          <a:xfrm>
            <a:off x="5465615" y="2670004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Training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0C4B38-B298-F821-19B6-A13773312BF7}"/>
              </a:ext>
            </a:extLst>
          </p:cNvPr>
          <p:cNvSpPr txBox="1"/>
          <p:nvPr/>
        </p:nvSpPr>
        <p:spPr>
          <a:xfrm>
            <a:off x="5394662" y="4072066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Prediction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7D8298-E38B-3DF6-B521-80236448F605}"/>
              </a:ext>
            </a:extLst>
          </p:cNvPr>
          <p:cNvSpPr/>
          <p:nvPr/>
        </p:nvSpPr>
        <p:spPr>
          <a:xfrm>
            <a:off x="5426626" y="3274505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772775-BF10-C5FA-7023-0ED5D9299D84}"/>
              </a:ext>
            </a:extLst>
          </p:cNvPr>
          <p:cNvSpPr/>
          <p:nvPr/>
        </p:nvSpPr>
        <p:spPr>
          <a:xfrm>
            <a:off x="5792095" y="2920385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39BE3A-AEE9-08B8-3745-4B53E2CBE435}"/>
              </a:ext>
            </a:extLst>
          </p:cNvPr>
          <p:cNvSpPr txBox="1"/>
          <p:nvPr/>
        </p:nvSpPr>
        <p:spPr>
          <a:xfrm>
            <a:off x="5466300" y="4984037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Accuracy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4F487-F912-0F7F-67BA-0732672D1A69}"/>
              </a:ext>
            </a:extLst>
          </p:cNvPr>
          <p:cNvSpPr txBox="1"/>
          <p:nvPr/>
        </p:nvSpPr>
        <p:spPr>
          <a:xfrm rot="16200000">
            <a:off x="4976084" y="4551360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E7C00-B707-7A47-6635-FB46B62B9DA5}"/>
              </a:ext>
            </a:extLst>
          </p:cNvPr>
          <p:cNvSpPr txBox="1"/>
          <p:nvPr/>
        </p:nvSpPr>
        <p:spPr>
          <a:xfrm rot="16200000">
            <a:off x="4983484" y="3167015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137DAA-6D42-2318-08F4-588ED85B7A37}"/>
              </a:ext>
            </a:extLst>
          </p:cNvPr>
          <p:cNvSpPr/>
          <p:nvPr/>
        </p:nvSpPr>
        <p:spPr>
          <a:xfrm>
            <a:off x="5419621" y="4671210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343AA1-EF16-116D-F7B7-75AC225B41E4}"/>
              </a:ext>
            </a:extLst>
          </p:cNvPr>
          <p:cNvSpPr/>
          <p:nvPr/>
        </p:nvSpPr>
        <p:spPr>
          <a:xfrm>
            <a:off x="5776702" y="4312896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BC4C9-842D-3212-4112-E9C0442FD6F5}"/>
              </a:ext>
            </a:extLst>
          </p:cNvPr>
          <p:cNvSpPr/>
          <p:nvPr/>
        </p:nvSpPr>
        <p:spPr>
          <a:xfrm>
            <a:off x="5818747" y="3117919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9FFFAC-2DA3-1027-6520-12D407EAA356}"/>
              </a:ext>
            </a:extLst>
          </p:cNvPr>
          <p:cNvSpPr/>
          <p:nvPr/>
        </p:nvSpPr>
        <p:spPr>
          <a:xfrm>
            <a:off x="5991752" y="4517419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49E048-84F0-6D36-99A2-20E11EFB762B}"/>
              </a:ext>
            </a:extLst>
          </p:cNvPr>
          <p:cNvSpPr txBox="1"/>
          <p:nvPr/>
        </p:nvSpPr>
        <p:spPr>
          <a:xfrm>
            <a:off x="6997604" y="1864027"/>
            <a:ext cx="198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Naïve Bayes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6CD823-19F4-F9B4-0251-DCC952889F65}"/>
              </a:ext>
            </a:extLst>
          </p:cNvPr>
          <p:cNvSpPr/>
          <p:nvPr/>
        </p:nvSpPr>
        <p:spPr>
          <a:xfrm>
            <a:off x="7627943" y="2919584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7CA6EB-1D26-E82D-F24E-8418C2811620}"/>
              </a:ext>
            </a:extLst>
          </p:cNvPr>
          <p:cNvSpPr/>
          <p:nvPr/>
        </p:nvSpPr>
        <p:spPr>
          <a:xfrm>
            <a:off x="7618268" y="4314722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31C05-56DA-4B07-5709-C95ACDC31534}"/>
              </a:ext>
            </a:extLst>
          </p:cNvPr>
          <p:cNvSpPr txBox="1"/>
          <p:nvPr/>
        </p:nvSpPr>
        <p:spPr>
          <a:xfrm>
            <a:off x="7666931" y="2670004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Training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73518A-CA97-7FB3-FCAC-F01F2B287369}"/>
              </a:ext>
            </a:extLst>
          </p:cNvPr>
          <p:cNvSpPr txBox="1"/>
          <p:nvPr/>
        </p:nvSpPr>
        <p:spPr>
          <a:xfrm>
            <a:off x="7595978" y="4072066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Prediction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FA22AE-B5C5-79ED-C705-E3C6AF508F0F}"/>
              </a:ext>
            </a:extLst>
          </p:cNvPr>
          <p:cNvSpPr/>
          <p:nvPr/>
        </p:nvSpPr>
        <p:spPr>
          <a:xfrm>
            <a:off x="7627942" y="3274505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F4713-4FBA-9071-3E73-4DB22F9CD99F}"/>
              </a:ext>
            </a:extLst>
          </p:cNvPr>
          <p:cNvSpPr/>
          <p:nvPr/>
        </p:nvSpPr>
        <p:spPr>
          <a:xfrm>
            <a:off x="7993411" y="2920385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2E174F-71D1-CA02-838D-09D5C5D3B6C3}"/>
              </a:ext>
            </a:extLst>
          </p:cNvPr>
          <p:cNvSpPr txBox="1"/>
          <p:nvPr/>
        </p:nvSpPr>
        <p:spPr>
          <a:xfrm>
            <a:off x="7667616" y="4984037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Accuracy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67B2F2-0B21-1EA0-BEC8-DE43578E1022}"/>
              </a:ext>
            </a:extLst>
          </p:cNvPr>
          <p:cNvSpPr txBox="1"/>
          <p:nvPr/>
        </p:nvSpPr>
        <p:spPr>
          <a:xfrm rot="16200000">
            <a:off x="7177400" y="4551360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1B2F12-B66A-3533-30C7-65749A5B2D10}"/>
              </a:ext>
            </a:extLst>
          </p:cNvPr>
          <p:cNvSpPr txBox="1"/>
          <p:nvPr/>
        </p:nvSpPr>
        <p:spPr>
          <a:xfrm rot="16200000">
            <a:off x="7184800" y="3167015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45B85F-067E-240D-B168-C9DCBB0C1CA1}"/>
              </a:ext>
            </a:extLst>
          </p:cNvPr>
          <p:cNvSpPr txBox="1"/>
          <p:nvPr/>
        </p:nvSpPr>
        <p:spPr>
          <a:xfrm>
            <a:off x="7527469" y="3605231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Ease of Tuning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8B3610-5F67-F677-E703-BB5DB55A2D24}"/>
              </a:ext>
            </a:extLst>
          </p:cNvPr>
          <p:cNvSpPr/>
          <p:nvPr/>
        </p:nvSpPr>
        <p:spPr>
          <a:xfrm>
            <a:off x="7620937" y="4671210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FF555B-9D63-59E0-7E69-97F07C0110AF}"/>
              </a:ext>
            </a:extLst>
          </p:cNvPr>
          <p:cNvSpPr/>
          <p:nvPr/>
        </p:nvSpPr>
        <p:spPr>
          <a:xfrm>
            <a:off x="7978018" y="4312896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0AC1DAB-3BA9-E0D5-1A48-F657FE644839}"/>
              </a:ext>
            </a:extLst>
          </p:cNvPr>
          <p:cNvSpPr/>
          <p:nvPr/>
        </p:nvSpPr>
        <p:spPr>
          <a:xfrm>
            <a:off x="8201357" y="2963740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B3C15E4-AD42-D146-2477-7FA518F3D25E}"/>
              </a:ext>
            </a:extLst>
          </p:cNvPr>
          <p:cNvSpPr/>
          <p:nvPr/>
        </p:nvSpPr>
        <p:spPr>
          <a:xfrm>
            <a:off x="7833566" y="4343856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8ED932-0E02-3F1D-13B7-BF49DCDD0162}"/>
              </a:ext>
            </a:extLst>
          </p:cNvPr>
          <p:cNvSpPr txBox="1"/>
          <p:nvPr/>
        </p:nvSpPr>
        <p:spPr>
          <a:xfrm>
            <a:off x="9627386" y="1454175"/>
            <a:ext cx="1704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K-Nearest</a:t>
            </a:r>
          </a:p>
          <a:p>
            <a:pPr algn="ctr"/>
            <a:r>
              <a:rPr lang="en-US" sz="2800" b="1" dirty="0"/>
              <a:t>Neighbors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380C2B-940B-7E39-A77D-B03F53A720C3}"/>
              </a:ext>
            </a:extLst>
          </p:cNvPr>
          <p:cNvSpPr/>
          <p:nvPr/>
        </p:nvSpPr>
        <p:spPr>
          <a:xfrm>
            <a:off x="10137182" y="2950128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F8BCB3-464D-DF64-4237-6409A0C805BD}"/>
              </a:ext>
            </a:extLst>
          </p:cNvPr>
          <p:cNvSpPr/>
          <p:nvPr/>
        </p:nvSpPr>
        <p:spPr>
          <a:xfrm>
            <a:off x="10127507" y="4345266"/>
            <a:ext cx="719499" cy="719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631E8E-63D4-0541-B558-682E56B13802}"/>
              </a:ext>
            </a:extLst>
          </p:cNvPr>
          <p:cNvSpPr txBox="1"/>
          <p:nvPr/>
        </p:nvSpPr>
        <p:spPr>
          <a:xfrm>
            <a:off x="10176170" y="2700548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Training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0DCE17-BE1D-97D4-AB2F-69EC5B282365}"/>
              </a:ext>
            </a:extLst>
          </p:cNvPr>
          <p:cNvSpPr txBox="1"/>
          <p:nvPr/>
        </p:nvSpPr>
        <p:spPr>
          <a:xfrm>
            <a:off x="10105217" y="4102610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Prediction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73D93F7-D899-1FBC-D0A0-234798C1C40F}"/>
              </a:ext>
            </a:extLst>
          </p:cNvPr>
          <p:cNvSpPr/>
          <p:nvPr/>
        </p:nvSpPr>
        <p:spPr>
          <a:xfrm>
            <a:off x="10137181" y="3305049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9621E1C-1874-DA51-9586-1D17A9590D6D}"/>
              </a:ext>
            </a:extLst>
          </p:cNvPr>
          <p:cNvSpPr/>
          <p:nvPr/>
        </p:nvSpPr>
        <p:spPr>
          <a:xfrm>
            <a:off x="10502650" y="2950929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DF1BD-D1F7-FDE3-1F7B-3F56C7D8E04D}"/>
              </a:ext>
            </a:extLst>
          </p:cNvPr>
          <p:cNvSpPr txBox="1"/>
          <p:nvPr/>
        </p:nvSpPr>
        <p:spPr>
          <a:xfrm>
            <a:off x="10176855" y="5014581"/>
            <a:ext cx="652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Accuracy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CB1763-7CD2-5C6C-DD1B-5F84AF170F67}"/>
              </a:ext>
            </a:extLst>
          </p:cNvPr>
          <p:cNvSpPr txBox="1"/>
          <p:nvPr/>
        </p:nvSpPr>
        <p:spPr>
          <a:xfrm rot="16200000">
            <a:off x="9686639" y="4581904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CE87EF-C221-79C1-3F5D-6F297F123695}"/>
              </a:ext>
            </a:extLst>
          </p:cNvPr>
          <p:cNvSpPr txBox="1"/>
          <p:nvPr/>
        </p:nvSpPr>
        <p:spPr>
          <a:xfrm rot="16200000">
            <a:off x="9694039" y="3197559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Efficiency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AF29DE-C208-B6C3-C10C-A7D33A77A489}"/>
              </a:ext>
            </a:extLst>
          </p:cNvPr>
          <p:cNvSpPr txBox="1"/>
          <p:nvPr/>
        </p:nvSpPr>
        <p:spPr>
          <a:xfrm>
            <a:off x="10036708" y="3635775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Ease of Tuning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95A1B7-F09F-78D0-539E-B7D3FE546C65}"/>
              </a:ext>
            </a:extLst>
          </p:cNvPr>
          <p:cNvSpPr/>
          <p:nvPr/>
        </p:nvSpPr>
        <p:spPr>
          <a:xfrm>
            <a:off x="10130176" y="4701754"/>
            <a:ext cx="365467" cy="3654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5CBE68-F4C1-EC4A-BDDF-D3318FA0D86B}"/>
              </a:ext>
            </a:extLst>
          </p:cNvPr>
          <p:cNvSpPr/>
          <p:nvPr/>
        </p:nvSpPr>
        <p:spPr>
          <a:xfrm>
            <a:off x="10487257" y="4343440"/>
            <a:ext cx="356933" cy="3569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97CB6E9-1195-CD4E-29E0-460AA9F4F9B2}"/>
              </a:ext>
            </a:extLst>
          </p:cNvPr>
          <p:cNvSpPr/>
          <p:nvPr/>
        </p:nvSpPr>
        <p:spPr>
          <a:xfrm>
            <a:off x="10534896" y="2995626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DD64F1B-4A98-92A2-2574-3263BB7E776C}"/>
              </a:ext>
            </a:extLst>
          </p:cNvPr>
          <p:cNvSpPr/>
          <p:nvPr/>
        </p:nvSpPr>
        <p:spPr>
          <a:xfrm>
            <a:off x="10347155" y="4921339"/>
            <a:ext cx="117343" cy="117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0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6722E-DDDB-5026-1A6A-620B187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8" y="0"/>
            <a:ext cx="50021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E842E-907C-DEF6-CE53-58840909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978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8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2C5E9-DDF6-B924-EBC4-EED9BCE9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2" y="0"/>
            <a:ext cx="494958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4066E-053F-12F7-24AA-F168BFC9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88" y="0"/>
            <a:ext cx="5014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0A8214D-119B-48C5-8244-AA46F0B6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learning?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8DC4-896C-41FB-8C62-6E3764926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788" y="2212975"/>
            <a:ext cx="9752012" cy="4281488"/>
          </a:xfrm>
        </p:spPr>
        <p:txBody>
          <a:bodyPr/>
          <a:lstStyle/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ability to learn is possessed by:</a:t>
            </a:r>
          </a:p>
          <a:p>
            <a:pPr marL="91440" indent="-91440" eaLnBrk="1" fontAlgn="auto" hangingPunct="1"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eaLnBrk="1" fontAlgn="auto" hangingPunct="1"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eaLnBrk="1" fontAlgn="auto" hangingPunct="1"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eaLnBrk="1" fontAlgn="auto" hangingPunct="1">
              <a:defRPr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produces changes in the organism</a:t>
            </a:r>
          </a:p>
          <a:p>
            <a:pPr marL="0" indent="0" eaLnBrk="1" fontAlgn="auto" hangingPunct="1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produced are relatively permanent</a:t>
            </a:r>
          </a:p>
        </p:txBody>
      </p:sp>
      <p:pic>
        <p:nvPicPr>
          <p:cNvPr id="5" name="Picture 4" descr="http://r.ddmcdn.com/s_f/o_1/cx_692/cy_253/cw_1472/ch_1472/w_720/APL/uploads/2014/12/aplive-african-watering-hole-cam.jpg">
            <a:extLst>
              <a:ext uri="{FF2B5EF4-FFF2-40B4-BE49-F238E27FC236}">
                <a16:creationId xmlns:a16="http://schemas.microsoft.com/office/drawing/2014/main" id="{B236036F-D929-4F56-BE0E-A3FF3361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3043238"/>
            <a:ext cx="17208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C7E6FB-8DF4-4F1E-A852-8DAA148C37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1075" y="3043238"/>
          <a:ext cx="171767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038095" imgH="8050794" progId="Photoshop.Image.12">
                  <p:embed/>
                </p:oleObj>
              </mc:Choice>
              <mc:Fallback>
                <p:oleObj name="Image" r:id="rId3" imgW="8038095" imgH="8050794" progId="Photoshop.Image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075" y="3043238"/>
                        <a:ext cx="171767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F391221-A247-4D6E-BB35-750220AF3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26425" y="3043238"/>
          <a:ext cx="1992313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130159" imgH="4431746" progId="Photoshop.Image.12">
                  <p:embed/>
                </p:oleObj>
              </mc:Choice>
              <mc:Fallback>
                <p:oleObj name="Image" r:id="rId5" imgW="5130159" imgH="4431746" progId="Photoshop.Image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6425" y="3043238"/>
                        <a:ext cx="1992313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1" name="Picture 9" descr="Related image">
            <a:extLst>
              <a:ext uri="{FF2B5EF4-FFF2-40B4-BE49-F238E27FC236}">
                <a16:creationId xmlns:a16="http://schemas.microsoft.com/office/drawing/2014/main" id="{2471271A-85F1-46D6-A658-540E3715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043238"/>
            <a:ext cx="18669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B5F206A9-9A24-4EFA-93AE-86943D95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758825"/>
            <a:ext cx="10118725" cy="35655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 and Dirty Intro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82204-5F0D-408E-AABD-D8840E05B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D73EDFC4-7ADC-4529-ABFB-32BE8CFB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B7DE-B8B0-444B-8CAB-92F6C4D53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838" y="2370138"/>
            <a:ext cx="8970962" cy="38068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Based on biological neurons in the brain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10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NNs are complex non-linear functions that relate one or more input variables to an output variable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10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NNs are a series of identical non-linear processing elements (</a:t>
            </a:r>
            <a:r>
              <a:rPr lang="en-US" altLang="en-US" sz="3200">
                <a:solidFill>
                  <a:srgbClr val="0070C0"/>
                </a:solidFill>
              </a:rPr>
              <a:t>analogous to neurons</a:t>
            </a:r>
            <a:r>
              <a:rPr lang="en-US" altLang="en-US" sz="3200"/>
              <a:t>) connected together in a network by weights (</a:t>
            </a:r>
            <a:r>
              <a:rPr lang="en-US" altLang="en-US" sz="3200">
                <a:solidFill>
                  <a:srgbClr val="0070C0"/>
                </a:solidFill>
              </a:rPr>
              <a:t>analogous to synapses</a:t>
            </a:r>
            <a:r>
              <a:rPr lang="en-US" altLang="en-US" sz="3200"/>
              <a:t>).</a:t>
            </a:r>
          </a:p>
        </p:txBody>
      </p:sp>
      <p:pic>
        <p:nvPicPr>
          <p:cNvPr id="35844" name="Picture 2" descr="http://indianapublicmedia.org/amomentofscience/files/2012/08/173_neurons.jpg">
            <a:extLst>
              <a:ext uri="{FF2B5EF4-FFF2-40B4-BE49-F238E27FC236}">
                <a16:creationId xmlns:a16="http://schemas.microsoft.com/office/drawing/2014/main" id="{0D18EF58-5FAF-44C6-B05C-2686F9CB3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5" y="109538"/>
            <a:ext cx="28797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upload.wikimedia.org/wikipedia/commons/1/10/Blausen_0657_MultipolarNeuron.png">
            <a:extLst>
              <a:ext uri="{FF2B5EF4-FFF2-40B4-BE49-F238E27FC236}">
                <a16:creationId xmlns:a16="http://schemas.microsoft.com/office/drawing/2014/main" id="{7BC5F8B0-0788-493D-B05B-1F58155E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404813"/>
            <a:ext cx="9585325" cy="618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3EF127FA-360D-46FA-97E9-9B7554F1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Neuron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B15BE0-82F2-45A8-A3C6-BF2362984D92}"/>
              </a:ext>
            </a:extLst>
          </p:cNvPr>
          <p:cNvSpPr/>
          <p:nvPr/>
        </p:nvSpPr>
        <p:spPr>
          <a:xfrm>
            <a:off x="5570538" y="1922463"/>
            <a:ext cx="4230687" cy="4232275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2" name="TextBox 2">
            <a:extLst>
              <a:ext uri="{FF2B5EF4-FFF2-40B4-BE49-F238E27FC236}">
                <a16:creationId xmlns:a16="http://schemas.microsoft.com/office/drawing/2014/main" id="{30CC300E-D1C2-475F-B499-E93060EEE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2447925"/>
            <a:ext cx="1216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Input</a:t>
            </a:r>
            <a:r>
              <a:rPr lang="en-US" altLang="en-US" sz="3200" baseline="-25000"/>
              <a:t>1</a:t>
            </a:r>
            <a:endParaRPr lang="en-US" altLang="en-US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9A0668-17E0-4596-8E88-4F9B5BF0F4BE}"/>
              </a:ext>
            </a:extLst>
          </p:cNvPr>
          <p:cNvCxnSpPr/>
          <p:nvPr/>
        </p:nvCxnSpPr>
        <p:spPr>
          <a:xfrm>
            <a:off x="3259138" y="3036888"/>
            <a:ext cx="3330575" cy="827087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F1A181-4BDF-456F-A63E-98084048E3CD}"/>
              </a:ext>
            </a:extLst>
          </p:cNvPr>
          <p:cNvSpPr txBox="1"/>
          <p:nvPr/>
        </p:nvSpPr>
        <p:spPr>
          <a:xfrm rot="888333">
            <a:off x="3695700" y="2749550"/>
            <a:ext cx="163353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Weight</a:t>
            </a:r>
            <a:r>
              <a:rPr lang="en-US" sz="3200" baseline="-25000" dirty="0">
                <a:latin typeface="+mn-lt"/>
              </a:rPr>
              <a:t>1</a:t>
            </a:r>
            <a:endParaRPr lang="en-US" sz="3200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634D6D-11A6-41AF-BC61-8AB31856C0A4}"/>
              </a:ext>
            </a:extLst>
          </p:cNvPr>
          <p:cNvCxnSpPr/>
          <p:nvPr/>
        </p:nvCxnSpPr>
        <p:spPr>
          <a:xfrm flipV="1">
            <a:off x="1098550" y="3035300"/>
            <a:ext cx="1570038" cy="1588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8E4922B-AA7B-4753-BC4B-F1852584B596}"/>
              </a:ext>
            </a:extLst>
          </p:cNvPr>
          <p:cNvSpPr/>
          <p:nvPr/>
        </p:nvSpPr>
        <p:spPr>
          <a:xfrm>
            <a:off x="2676525" y="2744788"/>
            <a:ext cx="581025" cy="5810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7" name="TextBox 55">
            <a:extLst>
              <a:ext uri="{FF2B5EF4-FFF2-40B4-BE49-F238E27FC236}">
                <a16:creationId xmlns:a16="http://schemas.microsoft.com/office/drawing/2014/main" id="{69AD2269-5819-455A-9326-DF8507CC8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3441700"/>
            <a:ext cx="1214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Input</a:t>
            </a:r>
            <a:r>
              <a:rPr lang="en-US" altLang="en-US" sz="3200" baseline="-25000"/>
              <a:t>2</a:t>
            </a:r>
            <a:endParaRPr lang="en-US" altLang="en-US" sz="3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963DA5-EB2E-4D50-8A03-75BDCDF71211}"/>
              </a:ext>
            </a:extLst>
          </p:cNvPr>
          <p:cNvCxnSpPr/>
          <p:nvPr/>
        </p:nvCxnSpPr>
        <p:spPr>
          <a:xfrm>
            <a:off x="3257550" y="4030663"/>
            <a:ext cx="3335338" cy="0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3A8049-D773-4C2C-88EF-7AAD9A5CC6CC}"/>
              </a:ext>
            </a:extLst>
          </p:cNvPr>
          <p:cNvSpPr txBox="1"/>
          <p:nvPr/>
        </p:nvSpPr>
        <p:spPr>
          <a:xfrm>
            <a:off x="3641725" y="3454400"/>
            <a:ext cx="1531938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Weight</a:t>
            </a:r>
            <a:r>
              <a:rPr lang="en-US" sz="3200" baseline="-25000" dirty="0">
                <a:latin typeface="+mn-lt"/>
              </a:rPr>
              <a:t>2</a:t>
            </a:r>
            <a:endParaRPr lang="en-US" sz="3200" dirty="0"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B58AD1-CDA3-4F5B-B821-6479A546A4DA}"/>
              </a:ext>
            </a:extLst>
          </p:cNvPr>
          <p:cNvCxnSpPr/>
          <p:nvPr/>
        </p:nvCxnSpPr>
        <p:spPr>
          <a:xfrm flipV="1">
            <a:off x="1096963" y="4029075"/>
            <a:ext cx="1570037" cy="1588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12FD17-F15B-4E0F-A86F-EA4E137D80E7}"/>
              </a:ext>
            </a:extLst>
          </p:cNvPr>
          <p:cNvSpPr/>
          <p:nvPr/>
        </p:nvSpPr>
        <p:spPr>
          <a:xfrm>
            <a:off x="2676525" y="3738563"/>
            <a:ext cx="579438" cy="5810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902" name="TextBox 60">
            <a:extLst>
              <a:ext uri="{FF2B5EF4-FFF2-40B4-BE49-F238E27FC236}">
                <a16:creationId xmlns:a16="http://schemas.microsoft.com/office/drawing/2014/main" id="{24E1A0CF-8170-4A6D-8CE0-5BB6FB4F6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446588"/>
            <a:ext cx="1214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Input</a:t>
            </a:r>
            <a:r>
              <a:rPr lang="en-US" altLang="en-US" sz="3200" baseline="-25000"/>
              <a:t>3</a:t>
            </a:r>
            <a:endParaRPr lang="en-US" altLang="en-US" sz="32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BEC9E9-AD93-4279-8F87-120566F2F304}"/>
              </a:ext>
            </a:extLst>
          </p:cNvPr>
          <p:cNvCxnSpPr/>
          <p:nvPr/>
        </p:nvCxnSpPr>
        <p:spPr>
          <a:xfrm flipV="1">
            <a:off x="3257550" y="4198938"/>
            <a:ext cx="3332163" cy="836612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33EAEE-24B2-4922-A099-3A0DC81E2DBF}"/>
              </a:ext>
            </a:extLst>
          </p:cNvPr>
          <p:cNvSpPr txBox="1"/>
          <p:nvPr/>
        </p:nvSpPr>
        <p:spPr>
          <a:xfrm rot="20760640">
            <a:off x="3663950" y="4141788"/>
            <a:ext cx="15875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Weight</a:t>
            </a:r>
            <a:r>
              <a:rPr lang="en-US" sz="3200" baseline="-25000" dirty="0">
                <a:latin typeface="+mn-lt"/>
              </a:rPr>
              <a:t>3</a:t>
            </a:r>
            <a:endParaRPr lang="en-US" sz="3200" dirty="0"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A939E2-8AF0-4A26-928B-EADE01B80DE6}"/>
              </a:ext>
            </a:extLst>
          </p:cNvPr>
          <p:cNvCxnSpPr/>
          <p:nvPr/>
        </p:nvCxnSpPr>
        <p:spPr>
          <a:xfrm flipV="1">
            <a:off x="1096963" y="5033963"/>
            <a:ext cx="1570037" cy="1587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0DFBAB-F5E1-473B-81FE-3A5F2AD356FD}"/>
              </a:ext>
            </a:extLst>
          </p:cNvPr>
          <p:cNvSpPr/>
          <p:nvPr/>
        </p:nvSpPr>
        <p:spPr>
          <a:xfrm>
            <a:off x="2676525" y="4743450"/>
            <a:ext cx="579438" cy="5810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8977A7-3DCF-4C0E-95D8-D8D6C4C13995}"/>
              </a:ext>
            </a:extLst>
          </p:cNvPr>
          <p:cNvSpPr/>
          <p:nvPr/>
        </p:nvSpPr>
        <p:spPr>
          <a:xfrm>
            <a:off x="6592888" y="2716213"/>
            <a:ext cx="919162" cy="264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908" name="TextBox 19">
            <a:extLst>
              <a:ext uri="{FF2B5EF4-FFF2-40B4-BE49-F238E27FC236}">
                <a16:creationId xmlns:a16="http://schemas.microsoft.com/office/drawing/2014/main" id="{ECF79602-854A-4909-8B4A-9AB82B505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713" y="3027363"/>
            <a:ext cx="919162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1500"/>
              <a:t>+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03C23B-096A-42B2-A214-A183EA7A92E5}"/>
              </a:ext>
            </a:extLst>
          </p:cNvPr>
          <p:cNvSpPr/>
          <p:nvPr/>
        </p:nvSpPr>
        <p:spPr>
          <a:xfrm>
            <a:off x="7859713" y="2716213"/>
            <a:ext cx="919162" cy="264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7910" name="Object 72">
            <a:extLst>
              <a:ext uri="{FF2B5EF4-FFF2-40B4-BE49-F238E27FC236}">
                <a16:creationId xmlns:a16="http://schemas.microsoft.com/office/drawing/2014/main" id="{53382026-4384-4D57-8CC9-B6ABA45C51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7975" y="3749675"/>
          <a:ext cx="7810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926984" imgH="3492063" progId="Photoshop.Image.12">
                  <p:embed/>
                </p:oleObj>
              </mc:Choice>
              <mc:Fallback>
                <p:oleObj name="Image" r:id="rId2" imgW="4926984" imgH="3492063" progId="Photoshop.Image.12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7975" y="3749675"/>
                        <a:ext cx="78105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7DC8E1-34A0-42DB-93ED-B5D348E79119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7512050" y="4038600"/>
            <a:ext cx="347663" cy="0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086879-AAF5-4B61-95D5-E5C252373128}"/>
              </a:ext>
            </a:extLst>
          </p:cNvPr>
          <p:cNvCxnSpPr/>
          <p:nvPr/>
        </p:nvCxnSpPr>
        <p:spPr>
          <a:xfrm>
            <a:off x="8778875" y="4025900"/>
            <a:ext cx="2608263" cy="0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13" name="TextBox 77">
            <a:extLst>
              <a:ext uri="{FF2B5EF4-FFF2-40B4-BE49-F238E27FC236}">
                <a16:creationId xmlns:a16="http://schemas.microsoft.com/office/drawing/2014/main" id="{EF86C380-75F1-47A5-BAC2-5D483A6A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225" y="3441700"/>
            <a:ext cx="1382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Output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BF48519-67FB-4D75-A8AC-27F06FD3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Neuron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19ACF5-2302-4EBC-9BEA-EC02421A0E36}"/>
              </a:ext>
            </a:extLst>
          </p:cNvPr>
          <p:cNvSpPr/>
          <p:nvPr/>
        </p:nvSpPr>
        <p:spPr>
          <a:xfrm>
            <a:off x="5570538" y="1922463"/>
            <a:ext cx="4230687" cy="4232275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16" name="TextBox 2">
            <a:extLst>
              <a:ext uri="{FF2B5EF4-FFF2-40B4-BE49-F238E27FC236}">
                <a16:creationId xmlns:a16="http://schemas.microsoft.com/office/drawing/2014/main" id="{66537C48-05A4-4E4F-A101-3CE54BDCE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2447925"/>
            <a:ext cx="706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0.2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5EE24-422D-4AB4-895C-A50574F859B0}"/>
              </a:ext>
            </a:extLst>
          </p:cNvPr>
          <p:cNvCxnSpPr/>
          <p:nvPr/>
        </p:nvCxnSpPr>
        <p:spPr>
          <a:xfrm>
            <a:off x="3259138" y="3036888"/>
            <a:ext cx="3330575" cy="827087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B31C2E-093D-43D9-B461-0F748F692C6D}"/>
              </a:ext>
            </a:extLst>
          </p:cNvPr>
          <p:cNvSpPr txBox="1"/>
          <p:nvPr/>
        </p:nvSpPr>
        <p:spPr>
          <a:xfrm rot="888333">
            <a:off x="4086225" y="2849563"/>
            <a:ext cx="1633538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1.0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D7C072-F6FC-4020-91AD-91DF983753A2}"/>
              </a:ext>
            </a:extLst>
          </p:cNvPr>
          <p:cNvCxnSpPr/>
          <p:nvPr/>
        </p:nvCxnSpPr>
        <p:spPr>
          <a:xfrm flipV="1">
            <a:off x="1098550" y="3035300"/>
            <a:ext cx="1570038" cy="1588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352F6E4-C5D9-4F9E-A083-1509B18B37F9}"/>
              </a:ext>
            </a:extLst>
          </p:cNvPr>
          <p:cNvSpPr/>
          <p:nvPr/>
        </p:nvSpPr>
        <p:spPr>
          <a:xfrm>
            <a:off x="2676525" y="2744788"/>
            <a:ext cx="581025" cy="5810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1" name="TextBox 55">
            <a:extLst>
              <a:ext uri="{FF2B5EF4-FFF2-40B4-BE49-F238E27FC236}">
                <a16:creationId xmlns:a16="http://schemas.microsoft.com/office/drawing/2014/main" id="{2CE755E5-D7F7-4CE5-9FF9-E1F10E55A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3441700"/>
            <a:ext cx="70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0.6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D53D8-7B44-401E-A769-0E006C499036}"/>
              </a:ext>
            </a:extLst>
          </p:cNvPr>
          <p:cNvCxnSpPr/>
          <p:nvPr/>
        </p:nvCxnSpPr>
        <p:spPr>
          <a:xfrm>
            <a:off x="3257550" y="4030663"/>
            <a:ext cx="3335338" cy="0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086926-AF0C-4979-B395-19B3C95B7C37}"/>
              </a:ext>
            </a:extLst>
          </p:cNvPr>
          <p:cNvSpPr txBox="1"/>
          <p:nvPr/>
        </p:nvSpPr>
        <p:spPr>
          <a:xfrm>
            <a:off x="4044950" y="3457575"/>
            <a:ext cx="153035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0.0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310D79-F099-4C35-83DF-43417D6BBDFF}"/>
              </a:ext>
            </a:extLst>
          </p:cNvPr>
          <p:cNvCxnSpPr/>
          <p:nvPr/>
        </p:nvCxnSpPr>
        <p:spPr>
          <a:xfrm flipV="1">
            <a:off x="1096963" y="4029075"/>
            <a:ext cx="1570037" cy="1588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128C6E2-384F-4DFB-B0B5-3ACBC0331F1F}"/>
              </a:ext>
            </a:extLst>
          </p:cNvPr>
          <p:cNvSpPr/>
          <p:nvPr/>
        </p:nvSpPr>
        <p:spPr>
          <a:xfrm>
            <a:off x="2676525" y="3738563"/>
            <a:ext cx="579438" cy="5810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6" name="TextBox 60">
            <a:extLst>
              <a:ext uri="{FF2B5EF4-FFF2-40B4-BE49-F238E27FC236}">
                <a16:creationId xmlns:a16="http://schemas.microsoft.com/office/drawing/2014/main" id="{0905A081-D0D8-4263-9036-01C62A0D9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446588"/>
            <a:ext cx="704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0.8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934678-B283-4A4E-B69B-7F7A86471B41}"/>
              </a:ext>
            </a:extLst>
          </p:cNvPr>
          <p:cNvCxnSpPr/>
          <p:nvPr/>
        </p:nvCxnSpPr>
        <p:spPr>
          <a:xfrm flipV="1">
            <a:off x="3257550" y="4198938"/>
            <a:ext cx="3332163" cy="836612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A43408A-1E37-4965-9C8D-09ACA9028ACB}"/>
              </a:ext>
            </a:extLst>
          </p:cNvPr>
          <p:cNvSpPr txBox="1"/>
          <p:nvPr/>
        </p:nvSpPr>
        <p:spPr>
          <a:xfrm rot="20760640">
            <a:off x="4079875" y="4048125"/>
            <a:ext cx="15875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0.5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A48BD87-4137-4157-A165-E02296DBD603}"/>
              </a:ext>
            </a:extLst>
          </p:cNvPr>
          <p:cNvCxnSpPr/>
          <p:nvPr/>
        </p:nvCxnSpPr>
        <p:spPr>
          <a:xfrm flipV="1">
            <a:off x="1096963" y="5033963"/>
            <a:ext cx="1570037" cy="1587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71353A7-C9B5-49E1-8B83-D5DA8A05DE28}"/>
              </a:ext>
            </a:extLst>
          </p:cNvPr>
          <p:cNvSpPr/>
          <p:nvPr/>
        </p:nvSpPr>
        <p:spPr>
          <a:xfrm>
            <a:off x="2676525" y="4743450"/>
            <a:ext cx="579438" cy="5810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89CE3-8CF2-4678-995E-44B9D0168394}"/>
              </a:ext>
            </a:extLst>
          </p:cNvPr>
          <p:cNvSpPr/>
          <p:nvPr/>
        </p:nvSpPr>
        <p:spPr>
          <a:xfrm>
            <a:off x="6592888" y="2716213"/>
            <a:ext cx="919162" cy="264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5E0A03-8643-49AE-9C92-78791F35D540}"/>
              </a:ext>
            </a:extLst>
          </p:cNvPr>
          <p:cNvSpPr/>
          <p:nvPr/>
        </p:nvSpPr>
        <p:spPr>
          <a:xfrm>
            <a:off x="7859713" y="2716213"/>
            <a:ext cx="919162" cy="264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8933" name="Object 72">
            <a:extLst>
              <a:ext uri="{FF2B5EF4-FFF2-40B4-BE49-F238E27FC236}">
                <a16:creationId xmlns:a16="http://schemas.microsoft.com/office/drawing/2014/main" id="{51205572-855E-440F-84D1-F530D8DB71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7975" y="3749675"/>
          <a:ext cx="7810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926984" imgH="3492063" progId="Photoshop.Image.12">
                  <p:embed/>
                </p:oleObj>
              </mc:Choice>
              <mc:Fallback>
                <p:oleObj name="Image" r:id="rId2" imgW="4926984" imgH="3492063" progId="Photoshop.Image.12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7975" y="3749675"/>
                        <a:ext cx="78105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C75366-E3AA-4751-A5A2-27DED579D487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7512050" y="4038600"/>
            <a:ext cx="347663" cy="0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057800-CD61-4BCA-A204-265E03538A50}"/>
              </a:ext>
            </a:extLst>
          </p:cNvPr>
          <p:cNvCxnSpPr/>
          <p:nvPr/>
        </p:nvCxnSpPr>
        <p:spPr>
          <a:xfrm>
            <a:off x="8778875" y="4025900"/>
            <a:ext cx="2608263" cy="0"/>
          </a:xfrm>
          <a:prstGeom prst="line">
            <a:avLst/>
          </a:prstGeom>
          <a:ln w="539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6" name="TextBox 77">
            <a:extLst>
              <a:ext uri="{FF2B5EF4-FFF2-40B4-BE49-F238E27FC236}">
                <a16:creationId xmlns:a16="http://schemas.microsoft.com/office/drawing/2014/main" id="{1321500B-98B4-4E1D-A04F-48030C8E7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2213" y="3454400"/>
            <a:ext cx="91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/>
              <a:t>0.85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9D3987-D465-4525-8FA8-EE99055AE54D}"/>
              </a:ext>
            </a:extLst>
          </p:cNvPr>
          <p:cNvSpPr txBox="1"/>
          <p:nvPr/>
        </p:nvSpPr>
        <p:spPr>
          <a:xfrm>
            <a:off x="6708775" y="2903538"/>
            <a:ext cx="1150938" cy="2246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+mn-lt"/>
              </a:rPr>
              <a:t>0.2</a:t>
            </a:r>
          </a:p>
          <a:p>
            <a:pPr>
              <a:defRPr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  +</a:t>
            </a:r>
          </a:p>
          <a:p>
            <a:pPr>
              <a:defRPr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0.0</a:t>
            </a:r>
          </a:p>
          <a:p>
            <a:pPr>
              <a:defRPr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  +</a:t>
            </a:r>
          </a:p>
          <a:p>
            <a:pPr>
              <a:defRPr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0.4</a:t>
            </a:r>
            <a:endParaRPr lang="en-US" sz="2800" dirty="0"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B46BD1-DB26-46A0-A7AF-7F7DE3E8AC0C}"/>
              </a:ext>
            </a:extLst>
          </p:cNvPr>
          <p:cNvSpPr txBox="1"/>
          <p:nvPr/>
        </p:nvSpPr>
        <p:spPr>
          <a:xfrm>
            <a:off x="3714750" y="1887538"/>
            <a:ext cx="1760538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Weights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D10997-CEE6-49F4-8F55-7E5F30B1A905}"/>
              </a:ext>
            </a:extLst>
          </p:cNvPr>
          <p:cNvSpPr txBox="1"/>
          <p:nvPr/>
        </p:nvSpPr>
        <p:spPr>
          <a:xfrm>
            <a:off x="906463" y="1895475"/>
            <a:ext cx="1760537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Inputs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746C5C-4C10-4AB7-82E9-DAD777DF459F}"/>
              </a:ext>
            </a:extLst>
          </p:cNvPr>
          <p:cNvSpPr txBox="1"/>
          <p:nvPr/>
        </p:nvSpPr>
        <p:spPr>
          <a:xfrm>
            <a:off x="9801225" y="1860550"/>
            <a:ext cx="1760538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Output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DA392A42-1C2F-4BA9-AA5E-CC317D600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Neural Network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2D663A43-0FA4-4653-B21D-F8F048C6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4281177-A1C9-495A-948D-E376A4CB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it to learn the relationship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941D0799-A2E6-4B9A-8799-6A4D1122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3">
            <a:extLst>
              <a:ext uri="{FF2B5EF4-FFF2-40B4-BE49-F238E27FC236}">
                <a16:creationId xmlns:a16="http://schemas.microsoft.com/office/drawing/2014/main" id="{48ABD55F-EE9F-47C9-BC89-F4B9D16A3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2301875"/>
            <a:ext cx="292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65" name="TextBox 4">
            <a:extLst>
              <a:ext uri="{FF2B5EF4-FFF2-40B4-BE49-F238E27FC236}">
                <a16:creationId xmlns:a16="http://schemas.microsoft.com/office/drawing/2014/main" id="{A3776CEC-20B8-42B5-B086-41DF0E639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2574925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66" name="TextBox 5">
            <a:extLst>
              <a:ext uri="{FF2B5EF4-FFF2-40B4-BE49-F238E27FC236}">
                <a16:creationId xmlns:a16="http://schemas.microsoft.com/office/drawing/2014/main" id="{A5950779-4748-46E6-BDD7-B3681A80D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050" y="2795588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67" name="TextBox 6">
            <a:extLst>
              <a:ext uri="{FF2B5EF4-FFF2-40B4-BE49-F238E27FC236}">
                <a16:creationId xmlns:a16="http://schemas.microsoft.com/office/drawing/2014/main" id="{5EE4C58F-2193-41C3-99E8-EF9D98C4F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3170238"/>
            <a:ext cx="292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68" name="TextBox 7">
            <a:extLst>
              <a:ext uri="{FF2B5EF4-FFF2-40B4-BE49-F238E27FC236}">
                <a16:creationId xmlns:a16="http://schemas.microsoft.com/office/drawing/2014/main" id="{ED2A86A9-2BA6-4B2C-AF28-FF1D8A415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3452813"/>
            <a:ext cx="292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69" name="TextBox 8">
            <a:extLst>
              <a:ext uri="{FF2B5EF4-FFF2-40B4-BE49-F238E27FC236}">
                <a16:creationId xmlns:a16="http://schemas.microsoft.com/office/drawing/2014/main" id="{C19F3D02-FE63-4F9B-8984-95D31E479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63" y="3700463"/>
            <a:ext cx="292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0" name="TextBox 9">
            <a:extLst>
              <a:ext uri="{FF2B5EF4-FFF2-40B4-BE49-F238E27FC236}">
                <a16:creationId xmlns:a16="http://schemas.microsoft.com/office/drawing/2014/main" id="{8FAC8B16-0985-482B-B165-21D110AE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4292600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1" name="TextBox 10">
            <a:extLst>
              <a:ext uri="{FF2B5EF4-FFF2-40B4-BE49-F238E27FC236}">
                <a16:creationId xmlns:a16="http://schemas.microsoft.com/office/drawing/2014/main" id="{2A41AEB6-1813-4D70-BF00-3EA2E05F9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275" y="4138613"/>
            <a:ext cx="292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2" name="TextBox 11">
            <a:extLst>
              <a:ext uri="{FF2B5EF4-FFF2-40B4-BE49-F238E27FC236}">
                <a16:creationId xmlns:a16="http://schemas.microsoft.com/office/drawing/2014/main" id="{FB104661-06BB-439F-ADE3-0B5B382C0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4608513"/>
            <a:ext cx="292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3" name="TextBox 12">
            <a:extLst>
              <a:ext uri="{FF2B5EF4-FFF2-40B4-BE49-F238E27FC236}">
                <a16:creationId xmlns:a16="http://schemas.microsoft.com/office/drawing/2014/main" id="{374A7C35-67BC-4DED-A261-CF895D2F4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8813" y="2425700"/>
            <a:ext cx="292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4" name="TextBox 13">
            <a:extLst>
              <a:ext uri="{FF2B5EF4-FFF2-40B4-BE49-F238E27FC236}">
                <a16:creationId xmlns:a16="http://schemas.microsoft.com/office/drawing/2014/main" id="{067FF501-B437-460A-9533-C2B800820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313" y="2684463"/>
            <a:ext cx="292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5" name="TextBox 14">
            <a:extLst>
              <a:ext uri="{FF2B5EF4-FFF2-40B4-BE49-F238E27FC236}">
                <a16:creationId xmlns:a16="http://schemas.microsoft.com/office/drawing/2014/main" id="{71892F6D-57A3-4B23-8E78-D710AE7F0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350" y="3322638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6" name="TextBox 15">
            <a:extLst>
              <a:ext uri="{FF2B5EF4-FFF2-40B4-BE49-F238E27FC236}">
                <a16:creationId xmlns:a16="http://schemas.microsoft.com/office/drawing/2014/main" id="{43BD9F4B-A67A-498F-A73A-8173F9E03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313" y="3560763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7" name="TextBox 16">
            <a:extLst>
              <a:ext uri="{FF2B5EF4-FFF2-40B4-BE49-F238E27FC236}">
                <a16:creationId xmlns:a16="http://schemas.microsoft.com/office/drawing/2014/main" id="{222F14CD-9A12-4D75-8F24-578081CD8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8813" y="4427538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978" name="TextBox 17">
            <a:extLst>
              <a:ext uri="{FF2B5EF4-FFF2-40B4-BE49-F238E27FC236}">
                <a16:creationId xmlns:a16="http://schemas.microsoft.com/office/drawing/2014/main" id="{8B7F66E0-9A08-4BAF-A2D1-035B200AB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400" y="4211638"/>
            <a:ext cx="292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0B1EFBC3-0057-4DE6-AC07-B1412144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</a:t>
            </a:r>
          </a:p>
        </p:txBody>
      </p:sp>
      <p:pic>
        <p:nvPicPr>
          <p:cNvPr id="41987" name="Picture 1">
            <a:extLst>
              <a:ext uri="{FF2B5EF4-FFF2-40B4-BE49-F238E27FC236}">
                <a16:creationId xmlns:a16="http://schemas.microsoft.com/office/drawing/2014/main" id="{B634268C-B43A-40C1-8CA7-0CC85715A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9AAC3D-6F6F-4DE4-8395-A46A02A337B4}"/>
              </a:ext>
            </a:extLst>
          </p:cNvPr>
          <p:cNvCxnSpPr/>
          <p:nvPr/>
        </p:nvCxnSpPr>
        <p:spPr>
          <a:xfrm flipH="1">
            <a:off x="4011613" y="3209925"/>
            <a:ext cx="4951412" cy="0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B6D45D-ED3A-462D-A56C-9262468BC2DB}"/>
              </a:ext>
            </a:extLst>
          </p:cNvPr>
          <p:cNvCxnSpPr/>
          <p:nvPr/>
        </p:nvCxnSpPr>
        <p:spPr>
          <a:xfrm flipH="1">
            <a:off x="4011613" y="4322763"/>
            <a:ext cx="4951412" cy="0"/>
          </a:xfrm>
          <a:prstGeom prst="straightConnector1">
            <a:avLst/>
          </a:prstGeom>
          <a:ln w="254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8F57268B-3390-41F5-B55D-DCDC5F3C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many training samples?</a:t>
            </a:r>
            <a:endParaRPr lang="en-US" altLang="en-US" sz="6600" dirty="0"/>
          </a:p>
        </p:txBody>
      </p:sp>
      <p:pic>
        <p:nvPicPr>
          <p:cNvPr id="43011" name="Picture 1">
            <a:extLst>
              <a:ext uri="{FF2B5EF4-FFF2-40B4-BE49-F238E27FC236}">
                <a16:creationId xmlns:a16="http://schemas.microsoft.com/office/drawing/2014/main" id="{F76A003B-D466-42C2-A125-2D74D7943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D4036AD-0EB9-46B0-9C6E-E67C585F7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is it a black box?</a:t>
            </a:r>
            <a:endParaRPr lang="en-US" altLang="en-US" sz="6600" dirty="0"/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C6887B23-114E-443A-9A8A-C74F89EEA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0E84FD3-7B6B-40B5-80F5-D6110729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ways to learn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2BC8-423A-4FA2-8010-D99D10A4A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038" y="2155825"/>
            <a:ext cx="9683750" cy="40211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dirty="0"/>
              <a:t>1. Creature learns over time</a:t>
            </a:r>
          </a:p>
          <a:p>
            <a:pPr lvl="1" eaLnBrk="1" hangingPunct="1">
              <a:defRPr/>
            </a:pP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70C0"/>
                </a:solidFill>
              </a:rPr>
              <a:t>Gathers information </a:t>
            </a:r>
            <a:r>
              <a:rPr lang="en-US" altLang="en-US" dirty="0"/>
              <a:t>about its environment and uses this information</a:t>
            </a:r>
          </a:p>
          <a:p>
            <a:pPr lvl="1" eaLnBrk="1" hangingPunct="1">
              <a:defRPr/>
            </a:pPr>
            <a:r>
              <a:rPr lang="en-US" altLang="en-US" dirty="0"/>
              <a:t> If an animal eats something terrible, it learns not to eat that again</a:t>
            </a:r>
          </a:p>
          <a:p>
            <a:pPr eaLnBrk="1" hangingPunct="1">
              <a:defRPr/>
            </a:pPr>
            <a:endParaRPr lang="en-US" alt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dirty="0"/>
              <a:t>2. Creature’s innate inherited knowledge</a:t>
            </a:r>
          </a:p>
          <a:p>
            <a:pPr lvl="1" eaLnBrk="1" hangingPunct="1">
              <a:defRPr/>
            </a:pPr>
            <a:r>
              <a:rPr lang="en-US" altLang="en-US" dirty="0"/>
              <a:t>Information that is </a:t>
            </a:r>
            <a:r>
              <a:rPr lang="en-US" altLang="en-US" b="1" dirty="0">
                <a:solidFill>
                  <a:srgbClr val="0070C0"/>
                </a:solidFill>
              </a:rPr>
              <a:t>genetically inherited</a:t>
            </a:r>
          </a:p>
          <a:p>
            <a:pPr lvl="1" eaLnBrk="1" hangingPunct="1">
              <a:defRPr/>
            </a:pPr>
            <a:r>
              <a:rPr lang="en-US" altLang="en-US" dirty="0"/>
              <a:t>When a horse is born, it can immediately walk</a:t>
            </a:r>
          </a:p>
        </p:txBody>
      </p:sp>
      <p:pic>
        <p:nvPicPr>
          <p:cNvPr id="4" name="Picture 2" descr="https://dncache-mauganscorp.netdna-ssl.com/thumbseg/643/643861-bigthumbnail.jpg">
            <a:extLst>
              <a:ext uri="{FF2B5EF4-FFF2-40B4-BE49-F238E27FC236}">
                <a16:creationId xmlns:a16="http://schemas.microsoft.com/office/drawing/2014/main" id="{05430DF4-FB29-419F-A438-BA6B4F93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25" y="4014788"/>
            <a:ext cx="2763838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B00FB91-22A3-4C1C-8C2B-D90F7930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Did it learn the right thing?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I have the right structure?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input features ideal?</a:t>
            </a:r>
            <a:endParaRPr lang="en-US" altLang="en-US" dirty="0"/>
          </a:p>
        </p:txBody>
      </p:sp>
      <p:pic>
        <p:nvPicPr>
          <p:cNvPr id="45059" name="Picture 1">
            <a:extLst>
              <a:ext uri="{FF2B5EF4-FFF2-40B4-BE49-F238E27FC236}">
                <a16:creationId xmlns:a16="http://schemas.microsoft.com/office/drawing/2014/main" id="{5746C05E-754C-48D0-B22D-AA81C4883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8379AB35-8A1C-4C7F-9038-9D097B94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 the bug?</a:t>
            </a:r>
            <a:endParaRPr lang="en-US" altLang="en-US" sz="6600" dirty="0"/>
          </a:p>
        </p:txBody>
      </p:sp>
      <p:pic>
        <p:nvPicPr>
          <p:cNvPr id="46083" name="Picture 1">
            <a:extLst>
              <a:ext uri="{FF2B5EF4-FFF2-40B4-BE49-F238E27FC236}">
                <a16:creationId xmlns:a16="http://schemas.microsoft.com/office/drawing/2014/main" id="{272AF5AB-A120-450D-95B7-A47F094F5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215705D-7D2A-410B-A4EA-D536C4E10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Overfitting</a:t>
            </a:r>
            <a:endParaRPr lang="en-US" altLang="en-US" sz="6600" dirty="0"/>
          </a:p>
        </p:txBody>
      </p:sp>
      <p:pic>
        <p:nvPicPr>
          <p:cNvPr id="47107" name="Picture 1">
            <a:extLst>
              <a:ext uri="{FF2B5EF4-FFF2-40B4-BE49-F238E27FC236}">
                <a16:creationId xmlns:a16="http://schemas.microsoft.com/office/drawing/2014/main" id="{0CBFD57C-6E60-4676-A46A-8D2FBEF7D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965325"/>
            <a:ext cx="10387013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upload.wikimedia.org/wikipedia/commons/thumb/1/19/Overfitting.svg/2000px-Overfitting.svg.png">
            <a:extLst>
              <a:ext uri="{FF2B5EF4-FFF2-40B4-BE49-F238E27FC236}">
                <a16:creationId xmlns:a16="http://schemas.microsoft.com/office/drawing/2014/main" id="{73168BC6-196C-486D-B656-39686BAF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717550"/>
            <a:ext cx="5562600" cy="55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342E4-662E-4437-9D5E-E915179CD041}"/>
              </a:ext>
            </a:extLst>
          </p:cNvPr>
          <p:cNvSpPr txBox="1"/>
          <p:nvPr/>
        </p:nvSpPr>
        <p:spPr>
          <a:xfrm>
            <a:off x="6026150" y="717550"/>
            <a:ext cx="6334125" cy="547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ts val="6000"/>
              </a:lnSpc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generalized</a:t>
            </a:r>
          </a:p>
          <a:p>
            <a:pPr algn="ctr">
              <a:lnSpc>
                <a:spcPts val="6000"/>
              </a:lnSpc>
              <a:defRPr/>
            </a:pP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ts val="6000"/>
              </a:lnSpc>
              <a:defRPr/>
            </a:pP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ts val="6000"/>
              </a:lnSpc>
              <a:defRPr/>
            </a:pP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ts val="6000"/>
              </a:lnSpc>
              <a:defRPr/>
            </a:pP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ts val="6000"/>
              </a:lnSpc>
              <a:defRPr/>
            </a:pP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ts val="6000"/>
              </a:lnSpc>
              <a:defRPr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overfitting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6E71B2-31A5-41C4-BB1B-A2C4295FE07D}"/>
              </a:ext>
            </a:extLst>
          </p:cNvPr>
          <p:cNvCxnSpPr>
            <a:cxnSpLocks/>
          </p:cNvCxnSpPr>
          <p:nvPr/>
        </p:nvCxnSpPr>
        <p:spPr>
          <a:xfrm>
            <a:off x="9280525" y="1583799"/>
            <a:ext cx="0" cy="3505877"/>
          </a:xfrm>
          <a:prstGeom prst="straightConnector1">
            <a:avLst/>
          </a:prstGeom>
          <a:ln w="225425"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sharktime.com/snn/img/SNNScreenHole.png">
            <a:extLst>
              <a:ext uri="{FF2B5EF4-FFF2-40B4-BE49-F238E27FC236}">
                <a16:creationId xmlns:a16="http://schemas.microsoft.com/office/drawing/2014/main" id="{44EB36C3-F9BB-4782-A1A1-B8F188A3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650875"/>
            <a:ext cx="503555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://www.sharktime.com/snn/img/SSNScreenAI.png">
            <a:extLst>
              <a:ext uri="{FF2B5EF4-FFF2-40B4-BE49-F238E27FC236}">
                <a16:creationId xmlns:a16="http://schemas.microsoft.com/office/drawing/2014/main" id="{EC662DAF-B7D5-4788-94FA-2CA11ED5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650875"/>
            <a:ext cx="5043488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4C4D4B9-C52A-4B34-8DA9-6893B944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DBF8-3A09-483A-BA5F-6E79E361D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400" y="1951038"/>
            <a:ext cx="9580563" cy="45593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Must be trained to produce a particular function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400"/>
              <a:t>Not guaranteed to learn the right thing</a:t>
            </a:r>
          </a:p>
          <a:p>
            <a:pPr lvl="1" eaLnBrk="1" hangingPunct="1"/>
            <a:r>
              <a:rPr lang="en-US" altLang="en-US" sz="3200"/>
              <a:t>Training data insufficient</a:t>
            </a:r>
          </a:p>
          <a:p>
            <a:pPr lvl="1" eaLnBrk="1" hangingPunct="1"/>
            <a:r>
              <a:rPr lang="en-US" altLang="en-US" sz="3200"/>
              <a:t>Structure isn’t complex enough</a:t>
            </a:r>
          </a:p>
          <a:p>
            <a:pPr lvl="1" eaLnBrk="1" hangingPunct="1"/>
            <a:r>
              <a:rPr lang="en-US" altLang="en-US" sz="3200"/>
              <a:t>Input features not ideal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US" altLang="en-US" sz="80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Computationally fast once it is trained and frozen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886CB15-3F88-4AC2-B47B-522F9B47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ANNs good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C06B4-4E99-4450-A008-313B70DB8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688" y="2366963"/>
            <a:ext cx="9583737" cy="4248150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Classification/recognition problems</a:t>
            </a:r>
          </a:p>
          <a:p>
            <a:pPr lvl="1" eaLnBrk="1" hangingPunct="1">
              <a:defRPr/>
            </a:pPr>
            <a:r>
              <a:rPr lang="en-US" altLang="en-US" sz="3400" dirty="0"/>
              <a:t>Speech, faces, fingerprints, handwriting, gestures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sz="40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NNs excel at taking noisy data and processing it to produce a match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E4EA4084-A92B-4799-B7B4-26F42AD1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 in games</a:t>
            </a:r>
            <a:endParaRPr lang="en-US" alt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7F2E-A5DD-491B-9BA8-9E1B1571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688" y="2168525"/>
            <a:ext cx="9583737" cy="4446588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Game success stories</a:t>
            </a:r>
          </a:p>
          <a:p>
            <a:pPr lvl="1" eaLnBrk="1" hangingPunct="1">
              <a:defRPr/>
            </a:pPr>
            <a:r>
              <a:rPr lang="en-US" altLang="en-US" sz="2800" dirty="0"/>
              <a:t>Colin McRae Rally 2.0: Steering racing cars</a:t>
            </a:r>
          </a:p>
          <a:p>
            <a:pPr lvl="1" eaLnBrk="1" hangingPunct="1">
              <a:defRPr/>
            </a:pPr>
            <a:r>
              <a:rPr lang="en-US" altLang="en-US" sz="2800" dirty="0"/>
              <a:t>Forza Motorsport “Drivatar”</a:t>
            </a:r>
          </a:p>
          <a:p>
            <a:pPr lvl="1" eaLnBrk="1" hangingPunct="1">
              <a:defRPr/>
            </a:pPr>
            <a:r>
              <a:rPr lang="en-US" altLang="en-US" sz="2800" dirty="0"/>
              <a:t>Supreme Commander 2</a:t>
            </a:r>
          </a:p>
          <a:p>
            <a:pPr lvl="1" eaLnBrk="1" hangingPunct="1">
              <a:defRPr/>
            </a:pPr>
            <a:r>
              <a:rPr lang="en-US" altLang="en-US" sz="2800" dirty="0"/>
              <a:t>Creatures: Control and learning</a:t>
            </a:r>
          </a:p>
          <a:p>
            <a:pPr lvl="1" eaLnBrk="1" hangingPunct="1">
              <a:defRPr/>
            </a:pPr>
            <a:endParaRPr lang="en-US" altLang="en-US" sz="28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Bottom line:</a:t>
            </a:r>
          </a:p>
          <a:p>
            <a:pPr lvl="1" eaLnBrk="1" hangingPunct="1">
              <a:defRPr/>
            </a:pPr>
            <a:r>
              <a:rPr lang="en-US" altLang="en-US" sz="2800" dirty="0"/>
              <a:t>Statistically, game developers are not using NNs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Image result for deep neural network">
            <a:extLst>
              <a:ext uri="{FF2B5EF4-FFF2-40B4-BE49-F238E27FC236}">
                <a16:creationId xmlns:a16="http://schemas.microsoft.com/office/drawing/2014/main" id="{A519BE6F-ACBB-4F87-8401-704BC07D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431800"/>
            <a:ext cx="11718925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Image result for deep neural network">
            <a:extLst>
              <a:ext uri="{FF2B5EF4-FFF2-40B4-BE49-F238E27FC236}">
                <a16:creationId xmlns:a16="http://schemas.microsoft.com/office/drawing/2014/main" id="{B44120A3-38B2-4B4E-8B50-8C36C419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FEE83E80-EF65-4AAA-B673-1EA9D5AC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make computers learn?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590A-BA56-41E3-9D3F-CB75B08B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038" y="2155825"/>
            <a:ext cx="9683750" cy="4021138"/>
          </a:xfrm>
        </p:spPr>
        <p:txBody>
          <a:bodyPr/>
          <a:lstStyle/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Computers can adapt to their users</a:t>
            </a:r>
          </a:p>
          <a:p>
            <a:pPr marL="806450" lvl="1" indent="-514350" eaLnBrk="1" hangingPunct="1"/>
            <a:r>
              <a:rPr lang="en-US" altLang="en-US" sz="3000"/>
              <a:t>Game opponents</a:t>
            </a:r>
          </a:p>
          <a:p>
            <a:pPr marL="806450" lvl="1" indent="-514350" eaLnBrk="1" hangingPunct="1"/>
            <a:r>
              <a:rPr lang="en-US" altLang="en-US" sz="3000"/>
              <a:t>Recommendation engines</a:t>
            </a:r>
          </a:p>
          <a:p>
            <a:pPr marL="806450" lvl="1" indent="-514350" eaLnBrk="1" hangingPunct="1"/>
            <a:endParaRPr lang="en-US" altLang="en-US" sz="3000"/>
          </a:p>
          <a:p>
            <a:pPr marL="514350" indent="-514350" eaLnBrk="1" hangingPunct="1">
              <a:buFont typeface="Calibri Light" panose="020F0302020204030204" pitchFamily="34" charset="0"/>
              <a:buAutoNum type="arabicPeriod"/>
            </a:pPr>
            <a:r>
              <a:rPr lang="en-US" altLang="en-US" sz="3200"/>
              <a:t>Some things are too hard to program</a:t>
            </a:r>
          </a:p>
          <a:p>
            <a:pPr marL="806450" lvl="1" indent="-514350" eaLnBrk="1" hangingPunct="1"/>
            <a:r>
              <a:rPr lang="en-US" altLang="en-US" sz="3000"/>
              <a:t>Voice/handwriting/face recognition</a:t>
            </a:r>
          </a:p>
          <a:p>
            <a:pPr marL="806450" lvl="1" indent="-514350" eaLnBrk="1" hangingPunct="1"/>
            <a:r>
              <a:rPr lang="en-US" altLang="en-US" sz="3000"/>
              <a:t>Drive a car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D56A5-8D14-0C78-3CAA-A95A3F7FE8CF}"/>
              </a:ext>
            </a:extLst>
          </p:cNvPr>
          <p:cNvSpPr txBox="1"/>
          <p:nvPr/>
        </p:nvSpPr>
        <p:spPr>
          <a:xfrm>
            <a:off x="4421599" y="344471"/>
            <a:ext cx="334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Generative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E5168-D244-30BB-74C6-A77398CF5060}"/>
              </a:ext>
            </a:extLst>
          </p:cNvPr>
          <p:cNvSpPr txBox="1"/>
          <p:nvPr/>
        </p:nvSpPr>
        <p:spPr>
          <a:xfrm>
            <a:off x="3048338" y="6400228"/>
            <a:ext cx="6095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https://www.youtube.com/watch?v=hfIUstzHs9A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D31A2-5D58-A018-C877-A4D28258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5" y="1019597"/>
            <a:ext cx="9700730" cy="5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7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FA5F-48D9-4A66-8A08-0A1454CD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Perceptron:</a:t>
            </a:r>
            <a:b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layer neural network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C688FECA-90C0-44E4-B4F8-80A4073E9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763" y="2600325"/>
            <a:ext cx="9375775" cy="44386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Simpler version of a NN – Single-layer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Easier to train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Outputs a “yes” or “no”</a:t>
            </a:r>
          </a:p>
          <a:p>
            <a:pPr lvl="1" eaLnBrk="1" hangingPunct="1"/>
            <a:r>
              <a:rPr lang="en-US" altLang="en-US" sz="2800"/>
              <a:t>Either it gets stimulated enough to trigger, or it does not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Drawback:</a:t>
            </a:r>
          </a:p>
          <a:p>
            <a:pPr lvl="1" eaLnBrk="1" hangingPunct="1"/>
            <a:r>
              <a:rPr lang="en-US" altLang="en-US" sz="2800"/>
              <a:t>Can only learn simple (linearly separable) functions</a:t>
            </a:r>
          </a:p>
          <a:p>
            <a:pPr lvl="1" eaLnBrk="1" hangingPunct="1"/>
            <a:endParaRPr lang="en-US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5" descr="Figure 02">
            <a:extLst>
              <a:ext uri="{FF2B5EF4-FFF2-40B4-BE49-F238E27FC236}">
                <a16:creationId xmlns:a16="http://schemas.microsoft.com/office/drawing/2014/main" id="{0752886E-7EFD-4405-B456-BC7742EBC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615950"/>
            <a:ext cx="3540125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3" name="Picture 2" descr="http://media.gamestats.com/gg/image/object/003/003897/Black_And_White_PCFINAL-Trated.jpg">
            <a:extLst>
              <a:ext uri="{FF2B5EF4-FFF2-40B4-BE49-F238E27FC236}">
                <a16:creationId xmlns:a16="http://schemas.microsoft.com/office/drawing/2014/main" id="{1FB44577-2E52-4858-98F2-0D77EF77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608138"/>
            <a:ext cx="28765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112E-B3ED-4188-859A-9201E84A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Perceptrons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</a:t>
            </a:r>
            <a:b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 &amp; White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D65476F-0B64-4AD0-96C9-CB46FB55C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Inputs: </a:t>
            </a:r>
            <a:r>
              <a:rPr lang="en-US" altLang="en-US" sz="3600" dirty="0">
                <a:solidFill>
                  <a:srgbClr val="0070C0"/>
                </a:solidFill>
              </a:rPr>
              <a:t>Hunger</a:t>
            </a:r>
            <a:r>
              <a:rPr lang="en-US" altLang="en-US" sz="3600" dirty="0"/>
              <a:t>, </a:t>
            </a:r>
            <a:r>
              <a:rPr lang="en-US" altLang="en-US" sz="3600" dirty="0">
                <a:solidFill>
                  <a:srgbClr val="0070C0"/>
                </a:solidFill>
              </a:rPr>
              <a:t>Tasty food</a:t>
            </a:r>
            <a:r>
              <a:rPr lang="en-US" altLang="en-US" sz="3600" dirty="0"/>
              <a:t>, </a:t>
            </a:r>
            <a:r>
              <a:rPr lang="en-US" altLang="en-US" sz="3600" dirty="0">
                <a:solidFill>
                  <a:srgbClr val="0070C0"/>
                </a:solidFill>
              </a:rPr>
              <a:t>Unhappiness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57348" name="Picture 4" descr="Figure6">
            <a:extLst>
              <a:ext uri="{FF2B5EF4-FFF2-40B4-BE49-F238E27FC236}">
                <a16:creationId xmlns:a16="http://schemas.microsoft.com/office/drawing/2014/main" id="{BE3E1567-280A-46CF-AC49-82295DDAE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08338"/>
            <a:ext cx="10837863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Figure 02">
            <a:extLst>
              <a:ext uri="{FF2B5EF4-FFF2-40B4-BE49-F238E27FC236}">
                <a16:creationId xmlns:a16="http://schemas.microsoft.com/office/drawing/2014/main" id="{11C67780-9E7D-47D9-B231-EAF11BBA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163" y="258763"/>
            <a:ext cx="1736725" cy="26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682457AB-3B36-49BD-9DE6-2B77817105E9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0.58341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0.4047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67FF6D8E-1A94-4334-9271-F57C23ED6BAB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0.58341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0.4047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F1247003-8628-411E-95AC-24796870F829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0.58341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0.4047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D0E21AEE-8C26-4027-BD9A-6547580BCED5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0.58341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0.4047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62C35803-E2D8-4B3C-9819-A35DD2B02A9B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0.58341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0.4047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746215A7-C8A9-442E-8A09-E918906E43A6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0.58341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0.4047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43D244D-F6E3-498A-BBBC-0C7B415F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vs Indirect Adaptation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384A69-5EB3-4512-AF67-61787834A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9563" y="2057400"/>
            <a:ext cx="4938712" cy="40227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200"/>
              <a:t>Direct:</a:t>
            </a:r>
          </a:p>
          <a:p>
            <a:pPr lvl="1" eaLnBrk="1" hangingPunct="1"/>
            <a:r>
              <a:rPr lang="en-US" altLang="en-US" sz="2800"/>
              <a:t>Can learn novel things</a:t>
            </a:r>
          </a:p>
          <a:p>
            <a:pPr lvl="1" eaLnBrk="1" hangingPunct="1"/>
            <a:r>
              <a:rPr lang="en-US" altLang="en-US" sz="2800"/>
              <a:t>Might learn bad behaviors</a:t>
            </a:r>
          </a:p>
          <a:p>
            <a:pPr lvl="1" eaLnBrk="1" hangingPunct="1"/>
            <a:r>
              <a:rPr lang="en-US" altLang="en-US" sz="2800"/>
              <a:t>Difficult to make/test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EE43C4E-26D1-40FF-8C69-9EA572D8C782}"/>
              </a:ext>
            </a:extLst>
          </p:cNvPr>
          <p:cNvSpPr txBox="1">
            <a:spLocks/>
          </p:cNvSpPr>
          <p:nvPr/>
        </p:nvSpPr>
        <p:spPr>
          <a:xfrm>
            <a:off x="6700838" y="2057400"/>
            <a:ext cx="4937125" cy="402272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3200" dirty="0"/>
              <a:t>Indirect:</a:t>
            </a:r>
          </a:p>
          <a:p>
            <a:pPr lvl="1" eaLnBrk="1" hangingPunct="1">
              <a:defRPr/>
            </a:pPr>
            <a:r>
              <a:rPr lang="en-US" altLang="en-US" sz="2800" dirty="0"/>
              <a:t>More predictable</a:t>
            </a:r>
          </a:p>
          <a:p>
            <a:pPr lvl="1" eaLnBrk="1" hangingPunct="1">
              <a:defRPr/>
            </a:pPr>
            <a:r>
              <a:rPr lang="en-US" altLang="en-US" sz="2800" dirty="0"/>
              <a:t>Won’t behave badly</a:t>
            </a:r>
          </a:p>
          <a:p>
            <a:pPr lvl="1" eaLnBrk="1" hangingPunct="1">
              <a:defRPr/>
            </a:pPr>
            <a:r>
              <a:rPr lang="en-US" altLang="en-US" sz="2800" dirty="0"/>
              <a:t>Easier to make/test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pic>
        <p:nvPicPr>
          <p:cNvPr id="9" name="Picture 4" descr="http://www.stripes.com/polopoly_fs/1.10377.1273606405!/image/2087939106.jpg_gen/derivatives/landscape_804/2087939106.jpg">
            <a:extLst>
              <a:ext uri="{FF2B5EF4-FFF2-40B4-BE49-F238E27FC236}">
                <a16:creationId xmlns:a16="http://schemas.microsoft.com/office/drawing/2014/main" id="{80844572-4472-4669-88C4-8A35F78D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4175125"/>
            <a:ext cx="33369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littleml.files.wordpress.com/2013/04/traditional.png">
            <a:extLst>
              <a:ext uri="{FF2B5EF4-FFF2-40B4-BE49-F238E27FC236}">
                <a16:creationId xmlns:a16="http://schemas.microsoft.com/office/drawing/2014/main" id="{B133BAD9-0B43-4BDD-BE18-5CB10899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4000500"/>
            <a:ext cx="312102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29">
            <a:extLst>
              <a:ext uri="{FF2B5EF4-FFF2-40B4-BE49-F238E27FC236}">
                <a16:creationId xmlns:a16="http://schemas.microsoft.com/office/drawing/2014/main" id="{F9351B74-8626-42F3-B70C-FF79F6897248}"/>
              </a:ext>
            </a:extLst>
          </p:cNvPr>
          <p:cNvGraphicFramePr>
            <a:graphicFrameLocks noGrp="1"/>
          </p:cNvGraphicFramePr>
          <p:nvPr/>
        </p:nvGraphicFramePr>
        <p:xfrm>
          <a:off x="1198563" y="234950"/>
          <a:ext cx="9936162" cy="5891212"/>
        </p:xfrm>
        <a:graphic>
          <a:graphicData uri="http://schemas.openxmlformats.org/drawingml/2006/table">
            <a:tbl>
              <a:tblPr/>
              <a:tblGrid>
                <a:gridCol w="1204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235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Desire Sources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Actual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Intended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(Feedback)</a:t>
                      </a:r>
                      <a:endParaRPr kumimoji="0" lang="en-GB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23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Hunger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Tastiness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Unhappiness</a:t>
                      </a:r>
                      <a:endParaRPr kumimoji="0" lang="en-GB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  <a:endParaRPr kumimoji="0" lang="en-GB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0.599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0.6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0.573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0.200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0.002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0.597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0.560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0.450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0.853</a:t>
                      </a:r>
                      <a:endParaRPr kumimoji="0" lang="en-GB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0.400</a:t>
                      </a:r>
                      <a:endParaRPr kumimoji="0" lang="en-GB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3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0.583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0.542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0.404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0" lang="en-GB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91445" marR="91445"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479A67F3-F2DE-4A7B-A31C-BD0E7AD7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Tree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5E22-8F4F-4766-B64A-19C58456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39950"/>
            <a:ext cx="5659437" cy="4311650"/>
          </a:xfrm>
        </p:spPr>
        <p:txBody>
          <a:bodyPr rtlCol="0">
            <a:normAutofit/>
          </a:bodyPr>
          <a:lstStyle/>
          <a:p>
            <a:pPr marL="200025" lvl="1" indent="0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altLang="en-US" sz="3200" dirty="0"/>
              <a:t>Algorithms exist to create decision trees in near real-time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ID3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C4.5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CART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CHAID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MARS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800" dirty="0"/>
              <a:t> Conditional Inference Trees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A10F78CB-CDB8-4D90-8ECA-23419268B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2003425"/>
            <a:ext cx="409575" cy="4079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400"/>
          </a:p>
        </p:txBody>
      </p:sp>
      <p:sp>
        <p:nvSpPr>
          <p:cNvPr id="65541" name="Line 6">
            <a:extLst>
              <a:ext uri="{FF2B5EF4-FFF2-40B4-BE49-F238E27FC236}">
                <a16:creationId xmlns:a16="http://schemas.microsoft.com/office/drawing/2014/main" id="{951BA691-37EC-454E-BFBE-140A80C808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7738" y="2368550"/>
            <a:ext cx="1089025" cy="1362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2" name="Line 7">
            <a:extLst>
              <a:ext uri="{FF2B5EF4-FFF2-40B4-BE49-F238E27FC236}">
                <a16:creationId xmlns:a16="http://schemas.microsoft.com/office/drawing/2014/main" id="{7CD837CF-4B01-45F3-8375-F1E89A029D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3938" y="2354263"/>
            <a:ext cx="1090612" cy="1362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3" name="Oval 8">
            <a:extLst>
              <a:ext uri="{FF2B5EF4-FFF2-40B4-BE49-F238E27FC236}">
                <a16:creationId xmlns:a16="http://schemas.microsoft.com/office/drawing/2014/main" id="{737419B0-E1EB-4E94-8FAF-695ED49C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63" y="3706813"/>
            <a:ext cx="407987" cy="409575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544314C5-5991-4E13-A570-F65973DE9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0888" y="3681413"/>
            <a:ext cx="407987" cy="40798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400"/>
          </a:p>
        </p:txBody>
      </p:sp>
      <p:sp>
        <p:nvSpPr>
          <p:cNvPr id="65545" name="Text Box 10">
            <a:extLst>
              <a:ext uri="{FF2B5EF4-FFF2-40B4-BE49-F238E27FC236}">
                <a16:creationId xmlns:a16="http://schemas.microsoft.com/office/drawing/2014/main" id="{1BBE531A-ED21-46FA-B963-A704CE002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0" y="2697163"/>
            <a:ext cx="8905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Yes</a:t>
            </a:r>
          </a:p>
        </p:txBody>
      </p:sp>
      <p:sp>
        <p:nvSpPr>
          <p:cNvPr id="65546" name="Text Box 11">
            <a:extLst>
              <a:ext uri="{FF2B5EF4-FFF2-40B4-BE49-F238E27FC236}">
                <a16:creationId xmlns:a16="http://schemas.microsoft.com/office/drawing/2014/main" id="{32C8556C-800A-4FDF-9A1F-098623D4E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6213" y="2676525"/>
            <a:ext cx="7699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No</a:t>
            </a:r>
          </a:p>
        </p:txBody>
      </p:sp>
      <p:sp>
        <p:nvSpPr>
          <p:cNvPr id="65547" name="Text Box 12">
            <a:extLst>
              <a:ext uri="{FF2B5EF4-FFF2-40B4-BE49-F238E27FC236}">
                <a16:creationId xmlns:a16="http://schemas.microsoft.com/office/drawing/2014/main" id="{E2609E8B-2F05-421F-B576-4CE799683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363" y="2676525"/>
            <a:ext cx="13589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Health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Low?</a:t>
            </a:r>
          </a:p>
        </p:txBody>
      </p:sp>
      <p:sp>
        <p:nvSpPr>
          <p:cNvPr id="65548" name="Line 13">
            <a:extLst>
              <a:ext uri="{FF2B5EF4-FFF2-40B4-BE49-F238E27FC236}">
                <a16:creationId xmlns:a16="http://schemas.microsoft.com/office/drawing/2014/main" id="{E8B71755-B487-49AA-A5A5-19B5554D6B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20125" y="4035425"/>
            <a:ext cx="1089025" cy="1362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9" name="Line 14">
            <a:extLst>
              <a:ext uri="{FF2B5EF4-FFF2-40B4-BE49-F238E27FC236}">
                <a16:creationId xmlns:a16="http://schemas.microsoft.com/office/drawing/2014/main" id="{A8E53AFB-BE90-40DC-814E-1A9F80B0B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6325" y="4035425"/>
            <a:ext cx="1090613" cy="1362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50" name="Oval 15">
            <a:extLst>
              <a:ext uri="{FF2B5EF4-FFF2-40B4-BE49-F238E27FC236}">
                <a16:creationId xmlns:a16="http://schemas.microsoft.com/office/drawing/2014/main" id="{3F11EF4E-2389-42DB-B9CF-DD61E458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4213" y="5367338"/>
            <a:ext cx="407987" cy="407987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65551" name="Oval 16">
            <a:extLst>
              <a:ext uri="{FF2B5EF4-FFF2-40B4-BE49-F238E27FC236}">
                <a16:creationId xmlns:a16="http://schemas.microsoft.com/office/drawing/2014/main" id="{76241E62-FF23-4030-8762-2955A1AAC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4063" y="5381625"/>
            <a:ext cx="409575" cy="407988"/>
          </a:xfrm>
          <a:prstGeom prst="ellipse">
            <a:avLst/>
          </a:prstGeom>
          <a:solidFill>
            <a:srgbClr val="00B05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65552" name="Text Box 17">
            <a:extLst>
              <a:ext uri="{FF2B5EF4-FFF2-40B4-BE49-F238E27FC236}">
                <a16:creationId xmlns:a16="http://schemas.microsoft.com/office/drawing/2014/main" id="{561F7683-B87C-418F-AB3D-6A6D0AA80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6763" y="4373563"/>
            <a:ext cx="8905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Yes</a:t>
            </a:r>
          </a:p>
        </p:txBody>
      </p:sp>
      <p:sp>
        <p:nvSpPr>
          <p:cNvPr id="65553" name="Text Box 18">
            <a:extLst>
              <a:ext uri="{FF2B5EF4-FFF2-40B4-BE49-F238E27FC236}">
                <a16:creationId xmlns:a16="http://schemas.microsoft.com/office/drawing/2014/main" id="{5229E6C8-2F7E-4B56-8E6F-14E09DA8C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1613" y="4356100"/>
            <a:ext cx="7683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No</a:t>
            </a:r>
          </a:p>
        </p:txBody>
      </p:sp>
      <p:sp>
        <p:nvSpPr>
          <p:cNvPr id="65554" name="Text Box 19">
            <a:extLst>
              <a:ext uri="{FF2B5EF4-FFF2-40B4-BE49-F238E27FC236}">
                <a16:creationId xmlns:a16="http://schemas.microsoft.com/office/drawing/2014/main" id="{67B13464-7D6C-4EE5-A49B-84A39B5AE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8" y="4362450"/>
            <a:ext cx="13589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Ammo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Low?</a:t>
            </a:r>
          </a:p>
        </p:txBody>
      </p:sp>
      <p:sp>
        <p:nvSpPr>
          <p:cNvPr id="65555" name="Text Box 20">
            <a:extLst>
              <a:ext uri="{FF2B5EF4-FFF2-40B4-BE49-F238E27FC236}">
                <a16:creationId xmlns:a16="http://schemas.microsoft.com/office/drawing/2014/main" id="{C7C66565-2CF4-4EA9-99FE-B2DD1EEDC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4105275"/>
            <a:ext cx="8493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Die</a:t>
            </a:r>
          </a:p>
        </p:txBody>
      </p:sp>
      <p:sp>
        <p:nvSpPr>
          <p:cNvPr id="65556" name="Text Box 21">
            <a:extLst>
              <a:ext uri="{FF2B5EF4-FFF2-40B4-BE49-F238E27FC236}">
                <a16:creationId xmlns:a16="http://schemas.microsoft.com/office/drawing/2014/main" id="{C59CCBE1-9E5E-4863-9B5D-D761C0D48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138" y="5734050"/>
            <a:ext cx="847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Die</a:t>
            </a:r>
          </a:p>
        </p:txBody>
      </p:sp>
      <p:sp>
        <p:nvSpPr>
          <p:cNvPr id="65557" name="Text Box 22">
            <a:extLst>
              <a:ext uri="{FF2B5EF4-FFF2-40B4-BE49-F238E27FC236}">
                <a16:creationId xmlns:a16="http://schemas.microsoft.com/office/drawing/2014/main" id="{7666DF93-AC9B-48BB-88BA-31C1BF2DC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250" y="5734050"/>
            <a:ext cx="965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Live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A632EDCA-4594-46A2-951A-F03E1555FF5F}"/>
              </a:ext>
            </a:extLst>
          </p:cNvPr>
          <p:cNvGraphicFramePr>
            <a:graphicFrameLocks/>
          </p:cNvGraphicFramePr>
          <p:nvPr/>
        </p:nvGraphicFramePr>
        <p:xfrm>
          <a:off x="2206625" y="422275"/>
          <a:ext cx="7772400" cy="2378076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What Creature Ate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Feedback (how tasty)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 big rock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 small rock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 small rock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 tree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 cow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6" descr="Figure3b">
            <a:extLst>
              <a:ext uri="{FF2B5EF4-FFF2-40B4-BE49-F238E27FC236}">
                <a16:creationId xmlns:a16="http://schemas.microsoft.com/office/drawing/2014/main" id="{FA875F38-C6F4-4BAA-9D2D-7CDA0CDE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3201988"/>
            <a:ext cx="4686300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6" name="TextBox 3">
            <a:extLst>
              <a:ext uri="{FF2B5EF4-FFF2-40B4-BE49-F238E27FC236}">
                <a16:creationId xmlns:a16="http://schemas.microsoft.com/office/drawing/2014/main" id="{A1E0FC97-E994-472B-80DC-2B6BE03D5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3727450"/>
            <a:ext cx="4440237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/>
              <a:t>What objects will satisfy a Creature’s </a:t>
            </a:r>
            <a:r>
              <a:rPr lang="en-US" altLang="en-US" sz="4000">
                <a:solidFill>
                  <a:srgbClr val="0070C0"/>
                </a:solidFill>
              </a:rPr>
              <a:t>desire to eat</a:t>
            </a:r>
            <a:r>
              <a:rPr lang="en-US" altLang="en-US" sz="4000"/>
              <a:t>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875-D731-431F-8B0A-E4095A18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802937" cy="1449387"/>
          </a:xfrm>
        </p:spPr>
        <p:txBody>
          <a:bodyPr rtlCol="0">
            <a:normAutofit/>
          </a:bodyPr>
          <a:lstStyle/>
          <a:p>
            <a:pPr lvl="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5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 decisions that minimize entropy</a:t>
            </a:r>
            <a:br>
              <a:rPr lang="en-US" alt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(Random outcomes result in entropy of 1)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7587" name="Picture 4" descr="Figure4">
            <a:extLst>
              <a:ext uri="{FF2B5EF4-FFF2-40B4-BE49-F238E27FC236}">
                <a16:creationId xmlns:a16="http://schemas.microsoft.com/office/drawing/2014/main" id="{6B705ED0-EDA8-45AD-968E-13A8E284F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8" y="2435225"/>
            <a:ext cx="6746875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0B5CA2D3-444E-4AB1-98D3-AD9EF38E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282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Anger Decision Tree</a:t>
            </a:r>
          </a:p>
        </p:txBody>
      </p:sp>
      <p:graphicFrame>
        <p:nvGraphicFramePr>
          <p:cNvPr id="3" name="Group 94">
            <a:extLst>
              <a:ext uri="{FF2B5EF4-FFF2-40B4-BE49-F238E27FC236}">
                <a16:creationId xmlns:a16="http://schemas.microsoft.com/office/drawing/2014/main" id="{5646E731-B123-4CB7-8C2A-955B5DE8E2A1}"/>
              </a:ext>
            </a:extLst>
          </p:cNvPr>
          <p:cNvGraphicFramePr>
            <a:graphicFrameLocks/>
          </p:cNvGraphicFramePr>
          <p:nvPr/>
        </p:nvGraphicFramePr>
        <p:xfrm>
          <a:off x="2049463" y="1736725"/>
          <a:ext cx="8153400" cy="4572000"/>
        </p:xfrm>
        <a:graphic>
          <a:graphicData uri="http://schemas.openxmlformats.org/drawingml/2006/table">
            <a:tbl>
              <a:tblPr/>
              <a:tblGrid>
                <a:gridCol w="40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What Creature Attacked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Feedback from Player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Friendly, weak, Celtic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weak, Celtic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Friendly, strong, Norse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strong, Norse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Friendly, weak, Greek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medium, Greek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strong, Greek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medium, Aztec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Friendly, weak, Aztec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7D0CD32-CE3D-46B7-A37F-4B19A818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2827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Anger Decision Tree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DFC732EA-DFE0-40C0-8F49-055DD7F72B76}"/>
              </a:ext>
            </a:extLst>
          </p:cNvPr>
          <p:cNvGraphicFramePr>
            <a:graphicFrameLocks/>
          </p:cNvGraphicFramePr>
          <p:nvPr/>
        </p:nvGraphicFramePr>
        <p:xfrm>
          <a:off x="2049463" y="1749425"/>
          <a:ext cx="8153400" cy="4572000"/>
        </p:xfrm>
        <a:graphic>
          <a:graphicData uri="http://schemas.openxmlformats.org/drawingml/2006/table">
            <a:tbl>
              <a:tblPr/>
              <a:tblGrid>
                <a:gridCol w="40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What Creature Attacked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Feedback from Player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Friendly, weak, Celtic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weak, Celtic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Friendly, strong, Norse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strong, Norse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Friendly, weak, Greek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medium, Greek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+0.2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strong, Greek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Enemy, medium, Aztec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Friendly, weak, Aztec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-1.0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3" descr="Figure5">
            <a:extLst>
              <a:ext uri="{FF2B5EF4-FFF2-40B4-BE49-F238E27FC236}">
                <a16:creationId xmlns:a16="http://schemas.microsoft.com/office/drawing/2014/main" id="{85E58830-36A8-4909-801E-6488FF5A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01650"/>
            <a:ext cx="7086600" cy="59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4C7C0473-B04A-4FB4-8532-4F49443B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2675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Metaheuristic and Stochastic Optimization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F2D0DD1D-81C0-4154-86A2-841CFE00D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7025" y="2239963"/>
            <a:ext cx="5181600" cy="4094162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>
                <a:solidFill>
                  <a:srgbClr val="0070C0"/>
                </a:solidFill>
              </a:rPr>
              <a:t>Genetic Algorithms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Simulated Annealing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Quantum Annealing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Probability Collectives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Reactive Search    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     Optimization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Cross-Entropy Method</a:t>
            </a: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39940" name="Content Placeholder 3">
            <a:extLst>
              <a:ext uri="{FF2B5EF4-FFF2-40B4-BE49-F238E27FC236}">
                <a16:creationId xmlns:a16="http://schemas.microsoft.com/office/drawing/2014/main" id="{42C91200-BF62-4367-8025-2E71897B0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1025" y="2239963"/>
            <a:ext cx="5181600" cy="4094162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Random Search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Stochastic Tunneling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Parallel Tempering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Stochastic Hill Climbing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Swarm Algorithms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 err="1"/>
              <a:t>Tabu</a:t>
            </a:r>
            <a:r>
              <a:rPr lang="en-US" altLang="en-US" sz="3600" dirty="0"/>
              <a:t> Search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Extreme Optimization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sz="36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433BFBB8-8678-44C1-9060-A8BDD5EE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/>
              <a:t>Evolutionary Algorithms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73A9E949-C25A-44CE-B674-0A0B6D1E1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5450" y="2097088"/>
            <a:ext cx="8388350" cy="4408487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>
                <a:solidFill>
                  <a:srgbClr val="0070C0"/>
                </a:solidFill>
              </a:rPr>
              <a:t>Genetic Algorithms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Genetic Programming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Evolutionary Programming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Gene Expression Programming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Evolution Strategy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Memetic Algorithm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Differential Evolution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Neuroevolution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200"/>
              <a:t>Learning classifier system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454CC127-6429-41E2-A921-33EB9A96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6973A-60AA-4B26-BDB2-A61819964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47B3C96-FBEA-49A3-AD00-4567B163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43" name="Picture 2" descr="https://s-media-cache-ak0.pinimg.com/736x/a7/0e/95/a70e9500c1fc86d9be38ca966bc8425e.jpg">
            <a:extLst>
              <a:ext uri="{FF2B5EF4-FFF2-40B4-BE49-F238E27FC236}">
                <a16:creationId xmlns:a16="http://schemas.microsoft.com/office/drawing/2014/main" id="{AD341936-45F1-4D37-B9A0-9A1BA68434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6125" y="2039938"/>
            <a:ext cx="5619750" cy="4143375"/>
          </a:xfr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cdn2-b.examiner.com/sites/default/files/styles/image_content_width/hash/16/4f/1361835434_5173_evolution.jpg?itok=h97AJIrv">
            <a:extLst>
              <a:ext uri="{FF2B5EF4-FFF2-40B4-BE49-F238E27FC236}">
                <a16:creationId xmlns:a16="http://schemas.microsoft.com/office/drawing/2014/main" id="{FD1AF3F9-BF6C-4F68-95CA-23BEECA9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4422775"/>
            <a:ext cx="3932238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itle 1">
            <a:extLst>
              <a:ext uri="{FF2B5EF4-FFF2-40B4-BE49-F238E27FC236}">
                <a16:creationId xmlns:a16="http://schemas.microsoft.com/office/drawing/2014/main" id="{DF55DE99-0436-4CAF-A803-16E4A4ED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</a:t>
            </a: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F6A7F7C8-4D6D-429D-97A6-5275F30D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400" y="2151063"/>
            <a:ext cx="9667875" cy="40259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3600"/>
              <a:t>Based on evolutionary principals</a:t>
            </a:r>
          </a:p>
          <a:p>
            <a:pPr lvl="1" eaLnBrk="1" hangingPunct="1"/>
            <a:r>
              <a:rPr lang="en-US" altLang="en-US" sz="3200"/>
              <a:t>Collection of genes forms a chromosome</a:t>
            </a:r>
          </a:p>
          <a:p>
            <a:pPr lvl="1" eaLnBrk="1" hangingPunct="1"/>
            <a:r>
              <a:rPr lang="en-US" altLang="en-US" sz="3200"/>
              <a:t>All combinations of genes defines the search space </a:t>
            </a:r>
          </a:p>
          <a:p>
            <a:pPr lvl="1" eaLnBrk="1" hangingPunct="1"/>
            <a:r>
              <a:rPr lang="en-US" altLang="en-US" sz="3200"/>
              <a:t>A chromosome defines a point in the search space</a:t>
            </a:r>
            <a:endParaRPr lang="en-US" altLang="en-US" sz="2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6089F7B8-5408-4CDB-AFFB-399B3EB6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7267-3743-45B1-860C-A0D79278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963" y="2324100"/>
            <a:ext cx="8329612" cy="4194175"/>
          </a:xfrm>
        </p:spPr>
        <p:txBody>
          <a:bodyPr rtlCol="0">
            <a:normAutofit/>
          </a:bodyPr>
          <a:lstStyle/>
          <a:p>
            <a:pPr marL="742950" indent="-7429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3600" dirty="0"/>
              <a:t>Create a population of chromosomes</a:t>
            </a:r>
          </a:p>
          <a:p>
            <a:pPr marL="742950" indent="-7429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3600" dirty="0"/>
              <a:t>Select the best chromosomes</a:t>
            </a:r>
          </a:p>
          <a:p>
            <a:pPr marL="742950" indent="-7429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3600" dirty="0"/>
              <a:t>Mate best to create a new generation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Crossover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Mutation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Elitism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30724" name="Picture 2" descr="http://www.genesandhealth.org/sites/elgh.mrmdev.co.uk/files/content/M-FISH%20karyotype.jpg">
            <a:extLst>
              <a:ext uri="{FF2B5EF4-FFF2-40B4-BE49-F238E27FC236}">
                <a16:creationId xmlns:a16="http://schemas.microsoft.com/office/drawing/2014/main" id="{1EC3B3D2-B3E6-4727-948A-739B83EB1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788" y="227013"/>
            <a:ext cx="2484437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ABAAB2BD-920B-4974-A041-3B012958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3C8536E2-982C-44CF-9A88-70C87308F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63" y="2201863"/>
            <a:ext cx="9274175" cy="39751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4000"/>
              <a:t>GAs outperform many other techniques when search space contains many optima</a:t>
            </a:r>
          </a:p>
        </p:txBody>
      </p:sp>
      <p:pic>
        <p:nvPicPr>
          <p:cNvPr id="31748" name="Picture 2" descr="http://pubs.rsc.org/services/images/RSCpubs.ePlatform.Service.FreeContent.ImageService.svc/ImageService/Articleimage/2005/AN/b307211h/b307211h-f1.gif">
            <a:extLst>
              <a:ext uri="{FF2B5EF4-FFF2-40B4-BE49-F238E27FC236}">
                <a16:creationId xmlns:a16="http://schemas.microsoft.com/office/drawing/2014/main" id="{D6C61954-9BEB-4F84-A584-C3387CA3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3768725"/>
            <a:ext cx="3840162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CD01E92A-773B-44C1-927C-D02E5CF4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Crossover</a:t>
            </a:r>
          </a:p>
        </p:txBody>
      </p:sp>
      <p:pic>
        <p:nvPicPr>
          <p:cNvPr id="32771" name="Picture 4" descr="Building_a_better_genetic_algorithm_Figure01">
            <a:extLst>
              <a:ext uri="{FF2B5EF4-FFF2-40B4-BE49-F238E27FC236}">
                <a16:creationId xmlns:a16="http://schemas.microsoft.com/office/drawing/2014/main" id="{E2460D79-B269-402C-B387-45405439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2038350"/>
            <a:ext cx="8794750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8B01-E172-4208-9000-6A071366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Algorithms:</a:t>
            </a:r>
            <a:b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</a:p>
        </p:txBody>
      </p:sp>
      <p:pic>
        <p:nvPicPr>
          <p:cNvPr id="33795" name="Picture 2" descr="http://broadcastworks.com/wp/wp-content/uploads/2011/01/mackie-32-8.jpg">
            <a:extLst>
              <a:ext uri="{FF2B5EF4-FFF2-40B4-BE49-F238E27FC236}">
                <a16:creationId xmlns:a16="http://schemas.microsoft.com/office/drawing/2014/main" id="{EEB0FA89-5AA3-44B7-A41B-538D112B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330450"/>
            <a:ext cx="6824663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 descr="https://upload.wikimedia.org/wikipedia/commons/thumb/8/80/WF111-Anderson_transition-multifractal.jpeg/220px-WF111-Anderson_transition-multifractal.jpeg">
            <a:extLst>
              <a:ext uri="{FF2B5EF4-FFF2-40B4-BE49-F238E27FC236}">
                <a16:creationId xmlns:a16="http://schemas.microsoft.com/office/drawing/2014/main" id="{CCB6287B-31C9-42B1-8B5B-57AB6F9F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2236788"/>
            <a:ext cx="39560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771E8E2E-2B5D-448A-A7C1-A49C0C21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0172-B7D7-47BA-A78C-8095665C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13" y="2306638"/>
            <a:ext cx="8853487" cy="38703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Optimization technique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8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Not very useful for game development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8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Not guaranteed to find an optimal solution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8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600" dirty="0"/>
              <a:t>Could be used during development to discover the best combination of settings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B95F719D-5ABD-4935-8BD0-1951731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Genetic Algorithms Demos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ACE32C11-73B7-45A0-B8B5-273B90C13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313" y="2349500"/>
            <a:ext cx="9491662" cy="38274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4000" dirty="0"/>
              <a:t>Genome encoding: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600" dirty="0"/>
              <a:t> Steering | Throttle | Steering | Throttle | …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3600" dirty="0"/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3800" dirty="0"/>
              <a:t>BoxCar2D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600" dirty="0">
                <a:hlinkClick r:id="rId2"/>
              </a:rPr>
              <a:t>http://boxcar2d.com/</a:t>
            </a:r>
            <a:endParaRPr lang="en-US" altLang="en-US" sz="36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3A5785E8-D5DF-44A1-9A68-6242B4DA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Movie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26BB-BD80-4E9B-92FE-469E7D31F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941BA9-E63F-4FD6-8840-F5A92BA7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it is!</a:t>
            </a:r>
            <a:endParaRPr lang="en-US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32669FD4-EA0C-4836-928E-DAEE43B32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1268" name="Object 3">
            <a:extLst>
              <a:ext uri="{FF2B5EF4-FFF2-40B4-BE49-F238E27FC236}">
                <a16:creationId xmlns:a16="http://schemas.microsoft.com/office/drawing/2014/main" id="{B238A9A8-94D0-4CB8-A82D-F87E7792B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5425" y="2230438"/>
          <a:ext cx="6661150" cy="376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968" imgH="9142857" progId="Photoshop.Image.17">
                  <p:embed/>
                </p:oleObj>
              </mc:Choice>
              <mc:Fallback>
                <p:oleObj name="Image" r:id="rId2" imgW="16253968" imgH="9142857" progId="Photoshop.Image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2230438"/>
                        <a:ext cx="6661150" cy="376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6132</TotalTime>
  <Words>2135</Words>
  <Application>Microsoft Office PowerPoint</Application>
  <PresentationFormat>Widescreen</PresentationFormat>
  <Paragraphs>946</Paragraphs>
  <Slides>87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Segoe UI</vt:lpstr>
      <vt:lpstr>Tahoma</vt:lpstr>
      <vt:lpstr>Wingdings</vt:lpstr>
      <vt:lpstr>Office Theme</vt:lpstr>
      <vt:lpstr>Image</vt:lpstr>
      <vt:lpstr>Artificial Intelligence for Games  Week 10 – Direct Learning 1 Steve Rabin</vt:lpstr>
      <vt:lpstr>Questions</vt:lpstr>
      <vt:lpstr>What is learning?</vt:lpstr>
      <vt:lpstr>What is learning?</vt:lpstr>
      <vt:lpstr>Two ways to learn</vt:lpstr>
      <vt:lpstr>Why make computers learn?</vt:lpstr>
      <vt:lpstr>Direct vs Indirect Adaptation</vt:lpstr>
      <vt:lpstr>Direct it is!</vt:lpstr>
      <vt:lpstr>Direct it is!</vt:lpstr>
      <vt:lpstr>Direct it is!</vt:lpstr>
      <vt:lpstr>Direct it is!</vt:lpstr>
      <vt:lpstr>Direct it is!</vt:lpstr>
      <vt:lpstr>Direct it is!</vt:lpstr>
      <vt:lpstr>Direct it is!</vt:lpstr>
      <vt:lpstr>Direct it is!</vt:lpstr>
      <vt:lpstr>Supervised and Unsupervised Learning</vt:lpstr>
      <vt:lpstr>Unsupervised Learning Find interesting things about the data (clusters)</vt:lpstr>
      <vt:lpstr>Unsupervised Learning Find interesting things about the data (clusters)</vt:lpstr>
      <vt:lpstr>Unsupervised Learning Find interesting things about the data (clusters)</vt:lpstr>
      <vt:lpstr>Unsupervised Learning Find interesting things about the data (clusters)</vt:lpstr>
      <vt:lpstr>PowerPoint Presentation</vt:lpstr>
      <vt:lpstr>Supervised Learning Learns the association between the inputs and outputs</vt:lpstr>
      <vt:lpstr>Supervised Learning Continuous output prediction = Regression</vt:lpstr>
      <vt:lpstr>Supervised Learning Discrete output prediction = Classification</vt:lpstr>
      <vt:lpstr>PowerPoint Presentation</vt:lpstr>
      <vt:lpstr>PowerPoint Presentation</vt:lpstr>
      <vt:lpstr>Supervised Learning Algorithms</vt:lpstr>
      <vt:lpstr>Supervised Learning Algorithms</vt:lpstr>
      <vt:lpstr>Semi-Supervised Learning</vt:lpstr>
      <vt:lpstr>PowerPoint Presentation</vt:lpstr>
      <vt:lpstr>A visual introduction to machine learning</vt:lpstr>
      <vt:lpstr>Machine Learning for Everyone</vt:lpstr>
      <vt:lpstr>PowerPoint Presentation</vt:lpstr>
      <vt:lpstr>Metrics for Supervised learning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and Dirty Intro to Neural Networks</vt:lpstr>
      <vt:lpstr>Artificial Neural Networks</vt:lpstr>
      <vt:lpstr>PowerPoint Presentation</vt:lpstr>
      <vt:lpstr>Artificial Neuron</vt:lpstr>
      <vt:lpstr>Artificial Neuron</vt:lpstr>
      <vt:lpstr>Artificial Neural Network</vt:lpstr>
      <vt:lpstr>Train it to learn the relationship</vt:lpstr>
      <vt:lpstr>Backpropagation</vt:lpstr>
      <vt:lpstr>How many training samples?</vt:lpstr>
      <vt:lpstr>Why is it a black box?</vt:lpstr>
      <vt:lpstr>Did it learn the right thing? Do I have the right structure? Are the input features ideal?</vt:lpstr>
      <vt:lpstr>Fix the bug?</vt:lpstr>
      <vt:lpstr>Overfitting</vt:lpstr>
      <vt:lpstr>PowerPoint Presentation</vt:lpstr>
      <vt:lpstr>PowerPoint Presentation</vt:lpstr>
      <vt:lpstr>Artificial Neural Networks</vt:lpstr>
      <vt:lpstr>What are ANNs good at?</vt:lpstr>
      <vt:lpstr>Neural networks in games</vt:lpstr>
      <vt:lpstr>PowerPoint Presentation</vt:lpstr>
      <vt:lpstr>PowerPoint Presentation</vt:lpstr>
      <vt:lpstr>PowerPoint Presentation</vt:lpstr>
      <vt:lpstr>Perceptron: Single layer neural network</vt:lpstr>
      <vt:lpstr>PowerPoint Presentation</vt:lpstr>
      <vt:lpstr>Perceptrons in Black &amp;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Learning</vt:lpstr>
      <vt:lpstr>PowerPoint Presentation</vt:lpstr>
      <vt:lpstr>Pick decisions that minimize entropy (Random outcomes result in entropy of 1)</vt:lpstr>
      <vt:lpstr>Anger Decision Tree</vt:lpstr>
      <vt:lpstr>Anger Decision Tree</vt:lpstr>
      <vt:lpstr>PowerPoint Presentation</vt:lpstr>
      <vt:lpstr>Metaheuristic and Stochastic Optimization</vt:lpstr>
      <vt:lpstr>Evolutionary Algorithms</vt:lpstr>
      <vt:lpstr>Genetic Algorithms</vt:lpstr>
      <vt:lpstr>Genetic Algorithms</vt:lpstr>
      <vt:lpstr>Genetic Algorithms</vt:lpstr>
      <vt:lpstr>Genetic Algorithms</vt:lpstr>
      <vt:lpstr>Crossover</vt:lpstr>
      <vt:lpstr>Genetic Algorithms: Optimization</vt:lpstr>
      <vt:lpstr>Genetic Algorithms</vt:lpstr>
      <vt:lpstr>Genetic Algorithms Demos</vt:lpstr>
      <vt:lpstr>Movie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Farhan Ahmad</cp:lastModifiedBy>
  <cp:revision>282</cp:revision>
  <dcterms:created xsi:type="dcterms:W3CDTF">2016-05-02T07:18:13Z</dcterms:created>
  <dcterms:modified xsi:type="dcterms:W3CDTF">2024-07-16T23:45:16Z</dcterms:modified>
</cp:coreProperties>
</file>